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9" r:id="rId3"/>
    <p:sldId id="261" r:id="rId4"/>
    <p:sldId id="283" r:id="rId5"/>
    <p:sldId id="274" r:id="rId6"/>
    <p:sldId id="277" r:id="rId7"/>
    <p:sldId id="260" r:id="rId8"/>
    <p:sldId id="284" r:id="rId9"/>
    <p:sldId id="262" r:id="rId10"/>
    <p:sldId id="279" r:id="rId11"/>
    <p:sldId id="280" r:id="rId12"/>
    <p:sldId id="263" r:id="rId13"/>
    <p:sldId id="264" r:id="rId14"/>
    <p:sldId id="282" r:id="rId15"/>
    <p:sldId id="265" r:id="rId16"/>
    <p:sldId id="266" r:id="rId17"/>
    <p:sldId id="271" r:id="rId18"/>
    <p:sldId id="272" r:id="rId19"/>
    <p:sldId id="258" r:id="rId2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2" autoAdjust="0"/>
    <p:restoredTop sz="92446" autoAdjust="0"/>
  </p:normalViewPr>
  <p:slideViewPr>
    <p:cSldViewPr snapToGrid="0">
      <p:cViewPr>
        <p:scale>
          <a:sx n="75" d="100"/>
          <a:sy n="75" d="100"/>
        </p:scale>
        <p:origin x="648" y="-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2501A-C5CC-4B9B-A250-13467FB2FF8B}" type="datetimeFigureOut">
              <a:rPr lang="zh-TW" altLang="en-US" smtClean="0"/>
              <a:t>2016/5/24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B9CFC-E3A1-4317-837D-5092D19FF0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0354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Begin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1.</a:t>
            </a:r>
          </a:p>
          <a:p>
            <a:r>
              <a:rPr lang="en-US" altLang="zh-TW" dirty="0" smtClean="0"/>
              <a:t>Idea: </a:t>
            </a:r>
            <a:r>
              <a:rPr lang="en-US" altLang="zh-TW" dirty="0" err="1" smtClean="0"/>
              <a:t>eigen</a:t>
            </a:r>
            <a:r>
              <a:rPr lang="en-US" altLang="zh-TW" dirty="0" smtClean="0"/>
              <a:t> value =1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2.</a:t>
            </a:r>
          </a:p>
          <a:p>
            <a:r>
              <a:rPr lang="en-US" altLang="zh-TW" dirty="0" smtClean="0"/>
              <a:t>Dim of </a:t>
            </a:r>
            <a:r>
              <a:rPr lang="en-US" altLang="zh-TW" dirty="0" err="1" smtClean="0"/>
              <a:t>eigen</a:t>
            </a:r>
            <a:r>
              <a:rPr lang="en-US" altLang="zh-TW" dirty="0" smtClean="0"/>
              <a:t> value = 1 is 1 unique (add M)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3.</a:t>
            </a:r>
          </a:p>
          <a:p>
            <a:r>
              <a:rPr lang="en-US" altLang="zh-TW" dirty="0" smtClean="0"/>
              <a:t>Power</a:t>
            </a:r>
            <a:r>
              <a:rPr lang="en-US" altLang="zh-TW" baseline="0" dirty="0" smtClean="0"/>
              <a:t> method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end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B9CFC-E3A1-4317-837D-5092D19FF021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1381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How to rank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B9CFC-E3A1-4317-837D-5092D19FF021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0943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 smtClean="0"/>
              <a:t>Depned</a:t>
            </a:r>
            <a:r>
              <a:rPr lang="en-US" altLang="zh-TW" baseline="0" dirty="0" smtClean="0"/>
              <a:t> on others, but normalization is needed</a:t>
            </a:r>
          </a:p>
          <a:p>
            <a:endParaRPr lang="en-US" altLang="zh-TW" baseline="0" dirty="0" smtClean="0"/>
          </a:p>
          <a:p>
            <a:r>
              <a:rPr lang="en-US" altLang="zh-TW" baseline="0" dirty="0" smtClean="0"/>
              <a:t>surfer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B9CFC-E3A1-4317-837D-5092D19FF021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1810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Eigen value = 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B9CFC-E3A1-4317-837D-5092D19FF021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3674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Hack this????????????????????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B9CFC-E3A1-4317-837D-5092D19FF021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5563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B9CFC-E3A1-4317-837D-5092D19FF021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3252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Example of number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Random surfer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B9CFC-E3A1-4317-837D-5092D19FF021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4745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demo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B9CFC-E3A1-4317-837D-5092D19FF021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5897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https://www.gotchseo.com/increase-google-rankings/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B9CFC-E3A1-4317-837D-5092D19FF021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021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DE7A-51E7-4F72-A8AD-1F4060DFC293}" type="datetimeFigureOut">
              <a:rPr lang="zh-TW" altLang="en-US" smtClean="0"/>
              <a:t>2016/5/24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6BB-33B6-4DB8-AF88-73C70EE3DB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765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DE7A-51E7-4F72-A8AD-1F4060DFC293}" type="datetimeFigureOut">
              <a:rPr lang="zh-TW" altLang="en-US" smtClean="0"/>
              <a:t>2016/5/24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6BB-33B6-4DB8-AF88-73C70EE3DB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623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DE7A-51E7-4F72-A8AD-1F4060DFC293}" type="datetimeFigureOut">
              <a:rPr lang="zh-TW" altLang="en-US" smtClean="0"/>
              <a:t>2016/5/24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6BB-33B6-4DB8-AF88-73C70EE3DB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672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DE7A-51E7-4F72-A8AD-1F4060DFC293}" type="datetimeFigureOut">
              <a:rPr lang="zh-TW" altLang="en-US" smtClean="0"/>
              <a:t>2016/5/24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6BB-33B6-4DB8-AF88-73C70EE3DB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7149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DE7A-51E7-4F72-A8AD-1F4060DFC293}" type="datetimeFigureOut">
              <a:rPr lang="zh-TW" altLang="en-US" smtClean="0"/>
              <a:t>2016/5/24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6BB-33B6-4DB8-AF88-73C70EE3DB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190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DE7A-51E7-4F72-A8AD-1F4060DFC293}" type="datetimeFigureOut">
              <a:rPr lang="zh-TW" altLang="en-US" smtClean="0"/>
              <a:t>2016/5/24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6BB-33B6-4DB8-AF88-73C70EE3DB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6180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DE7A-51E7-4F72-A8AD-1F4060DFC293}" type="datetimeFigureOut">
              <a:rPr lang="zh-TW" altLang="en-US" smtClean="0"/>
              <a:t>2016/5/24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6BB-33B6-4DB8-AF88-73C70EE3DB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420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DE7A-51E7-4F72-A8AD-1F4060DFC293}" type="datetimeFigureOut">
              <a:rPr lang="zh-TW" altLang="en-US" smtClean="0"/>
              <a:t>2016/5/24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6BB-33B6-4DB8-AF88-73C70EE3DB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6780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DE7A-51E7-4F72-A8AD-1F4060DFC293}" type="datetimeFigureOut">
              <a:rPr lang="zh-TW" altLang="en-US" smtClean="0"/>
              <a:t>2016/5/24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6BB-33B6-4DB8-AF88-73C70EE3DB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604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DE7A-51E7-4F72-A8AD-1F4060DFC293}" type="datetimeFigureOut">
              <a:rPr lang="zh-TW" altLang="en-US" smtClean="0"/>
              <a:t>2016/5/24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6BB-33B6-4DB8-AF88-73C70EE3DB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1471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DE7A-51E7-4F72-A8AD-1F4060DFC293}" type="datetimeFigureOut">
              <a:rPr lang="zh-TW" altLang="en-US" smtClean="0"/>
              <a:t>2016/5/24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6BB-33B6-4DB8-AF88-73C70EE3DB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299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BDE7A-51E7-4F72-A8AD-1F4060DFC293}" type="datetimeFigureOut">
              <a:rPr lang="zh-TW" altLang="en-US" smtClean="0"/>
              <a:t>2016/5/24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C36BB-33B6-4DB8-AF88-73C70EE3DB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262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ooks.com.tw/" TargetMode="External"/><Relationship Id="rId13" Type="http://schemas.openxmlformats.org/officeDocument/2006/relationships/hyperlink" Target="http://www.kkman.com.tw/" TargetMode="External"/><Relationship Id="rId3" Type="http://schemas.openxmlformats.org/officeDocument/2006/relationships/hyperlink" Target="http://tw.youtube.com/" TargetMode="External"/><Relationship Id="rId7" Type="http://schemas.openxmlformats.org/officeDocument/2006/relationships/hyperlink" Target="http://www.wretch.cc/" TargetMode="External"/><Relationship Id="rId12" Type="http://schemas.openxmlformats.org/officeDocument/2006/relationships/hyperlink" Target="http://www.i-part.com.tw/" TargetMode="External"/><Relationship Id="rId2" Type="http://schemas.openxmlformats.org/officeDocument/2006/relationships/hyperlink" Target="http://www.google.com.tw/" TargetMode="External"/><Relationship Id="rId16" Type="http://schemas.openxmlformats.org/officeDocument/2006/relationships/hyperlink" Target="http://ro.gameflie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104.com.tw/" TargetMode="External"/><Relationship Id="rId11" Type="http://schemas.openxmlformats.org/officeDocument/2006/relationships/hyperlink" Target="http://funp.com/" TargetMode="External"/><Relationship Id="rId5" Type="http://schemas.openxmlformats.org/officeDocument/2006/relationships/hyperlink" Target="http://www.pixnet.net/" TargetMode="External"/><Relationship Id="rId15" Type="http://schemas.openxmlformats.org/officeDocument/2006/relationships/hyperlink" Target="http://www.yubou.tw/" TargetMode="External"/><Relationship Id="rId10" Type="http://schemas.openxmlformats.org/officeDocument/2006/relationships/hyperlink" Target="http://www.cw.com.tw/" TargetMode="External"/><Relationship Id="rId4" Type="http://schemas.openxmlformats.org/officeDocument/2006/relationships/hyperlink" Target="http://www.ntu.edu.tw/" TargetMode="External"/><Relationship Id="rId9" Type="http://schemas.openxmlformats.org/officeDocument/2006/relationships/hyperlink" Target="http://udn.com/" TargetMode="External"/><Relationship Id="rId14" Type="http://schemas.openxmlformats.org/officeDocument/2006/relationships/hyperlink" Target="http://worker.bluecircus.ne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PageRank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/>
              <a:t>Hung-yi Lee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65452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Importance</a:t>
            </a:r>
            <a:r>
              <a:rPr lang="zh-TW" altLang="en-US" dirty="0" smtClean="0"/>
              <a:t> </a:t>
            </a:r>
            <a:r>
              <a:rPr lang="en-US" altLang="zh-TW" dirty="0" smtClean="0"/>
              <a:t>- Formulas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文字方塊 32"/>
              <p:cNvSpPr txBox="1"/>
              <p:nvPr/>
            </p:nvSpPr>
            <p:spPr>
              <a:xfrm>
                <a:off x="5084858" y="2166557"/>
                <a:ext cx="1958548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33" name="文字方塊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858" y="2166557"/>
                <a:ext cx="1958548" cy="69147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文字方塊 34"/>
              <p:cNvSpPr txBox="1"/>
              <p:nvPr/>
            </p:nvSpPr>
            <p:spPr>
              <a:xfrm>
                <a:off x="5084858" y="3005570"/>
                <a:ext cx="128939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858" y="3005570"/>
                <a:ext cx="1289392" cy="69384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文字方塊 35"/>
              <p:cNvSpPr txBox="1"/>
              <p:nvPr/>
            </p:nvSpPr>
            <p:spPr>
              <a:xfrm>
                <a:off x="5084858" y="4029478"/>
                <a:ext cx="305590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858" y="4029478"/>
                <a:ext cx="3055901" cy="69384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文字方塊 36"/>
              <p:cNvSpPr txBox="1"/>
              <p:nvPr/>
            </p:nvSpPr>
            <p:spPr>
              <a:xfrm>
                <a:off x="5084858" y="5053386"/>
                <a:ext cx="217976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37" name="文字方塊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858" y="5053386"/>
                <a:ext cx="2179764" cy="69384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圖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961" y="2023589"/>
            <a:ext cx="2781068" cy="145179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字方塊 10"/>
              <p:cNvSpPr txBox="1"/>
              <p:nvPr/>
            </p:nvSpPr>
            <p:spPr>
              <a:xfrm>
                <a:off x="1565264" y="3860118"/>
                <a:ext cx="2364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264" y="3860118"/>
                <a:ext cx="2364058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字方塊 11"/>
              <p:cNvSpPr txBox="1"/>
              <p:nvPr/>
            </p:nvSpPr>
            <p:spPr>
              <a:xfrm>
                <a:off x="752336" y="4674311"/>
                <a:ext cx="399629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 smtClean="0"/>
                  <a:t>The solution x is in the </a:t>
                </a:r>
                <a:r>
                  <a:rPr lang="en-US" altLang="zh-TW" sz="2800" dirty="0" err="1" smtClean="0"/>
                  <a:t>eigenspace</a:t>
                </a:r>
                <a:r>
                  <a:rPr lang="en-US" altLang="zh-TW" sz="2800" dirty="0" smtClean="0"/>
                  <a:t> of eigenvalue </a:t>
                </a:r>
                <a14:m>
                  <m:oMath xmlns:m="http://schemas.openxmlformats.org/officeDocument/2006/math">
                    <m:r>
                      <a:rPr lang="zh-TW" altLang="en-US" sz="280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zh-TW" altLang="en-US" sz="2800" dirty="0"/>
              </a:p>
            </p:txBody>
          </p:sp>
        </mc:Choice>
        <mc:Fallback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36" y="4674311"/>
                <a:ext cx="3996291" cy="1384995"/>
              </a:xfrm>
              <a:prstGeom prst="rect">
                <a:avLst/>
              </a:prstGeom>
              <a:blipFill rotWithShape="0">
                <a:blip r:embed="rId9"/>
                <a:stretch>
                  <a:fillRect l="-3049" t="-4405" r="-1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字方塊 12"/>
              <p:cNvSpPr txBox="1"/>
              <p:nvPr/>
            </p:nvSpPr>
            <p:spPr>
              <a:xfrm>
                <a:off x="3302896" y="2069169"/>
                <a:ext cx="1204432" cy="13606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896" y="2069169"/>
                <a:ext cx="1204432" cy="136062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18"/>
          <p:cNvSpPr/>
          <p:nvPr/>
        </p:nvSpPr>
        <p:spPr>
          <a:xfrm>
            <a:off x="4909816" y="1961167"/>
            <a:ext cx="3587750" cy="42128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19"/>
          <p:cNvSpPr/>
          <p:nvPr/>
        </p:nvSpPr>
        <p:spPr>
          <a:xfrm flipH="1">
            <a:off x="3455656" y="3894754"/>
            <a:ext cx="1292971" cy="4539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909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Importance</a:t>
            </a:r>
            <a:r>
              <a:rPr lang="zh-TW" altLang="en-US" dirty="0" smtClean="0"/>
              <a:t> </a:t>
            </a:r>
            <a:r>
              <a:rPr lang="en-US" altLang="zh-TW" dirty="0" smtClean="0"/>
              <a:t>- Formulas</a:t>
            </a:r>
            <a:endParaRPr lang="zh-TW" altLang="en-US" dirty="0"/>
          </a:p>
        </p:txBody>
      </p:sp>
      <p:sp>
        <p:nvSpPr>
          <p:cNvPr id="10" name="橢圓 9"/>
          <p:cNvSpPr/>
          <p:nvPr/>
        </p:nvSpPr>
        <p:spPr>
          <a:xfrm>
            <a:off x="5142662" y="2360166"/>
            <a:ext cx="899886" cy="89988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1</a:t>
            </a:r>
            <a:endParaRPr lang="zh-TW" altLang="en-US" sz="2400" dirty="0"/>
          </a:p>
        </p:txBody>
      </p:sp>
      <p:sp>
        <p:nvSpPr>
          <p:cNvPr id="13" name="橢圓 12"/>
          <p:cNvSpPr/>
          <p:nvPr/>
        </p:nvSpPr>
        <p:spPr>
          <a:xfrm>
            <a:off x="5142662" y="4590613"/>
            <a:ext cx="899886" cy="89988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2</a:t>
            </a:r>
            <a:endParaRPr lang="zh-TW" altLang="en-US" sz="2400" dirty="0"/>
          </a:p>
        </p:txBody>
      </p:sp>
      <p:sp>
        <p:nvSpPr>
          <p:cNvPr id="14" name="橢圓 13"/>
          <p:cNvSpPr/>
          <p:nvPr/>
        </p:nvSpPr>
        <p:spPr>
          <a:xfrm>
            <a:off x="7337947" y="2305402"/>
            <a:ext cx="899886" cy="89988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3</a:t>
            </a:r>
            <a:endParaRPr lang="zh-TW" altLang="en-US" sz="2400" dirty="0"/>
          </a:p>
        </p:txBody>
      </p:sp>
      <p:sp>
        <p:nvSpPr>
          <p:cNvPr id="15" name="橢圓 14"/>
          <p:cNvSpPr/>
          <p:nvPr/>
        </p:nvSpPr>
        <p:spPr>
          <a:xfrm>
            <a:off x="7337947" y="4590613"/>
            <a:ext cx="899886" cy="89988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4</a:t>
            </a:r>
            <a:endParaRPr lang="zh-TW" altLang="en-US" sz="2400" dirty="0"/>
          </a:p>
        </p:txBody>
      </p:sp>
      <p:cxnSp>
        <p:nvCxnSpPr>
          <p:cNvPr id="16" name="直線單箭頭接點 15"/>
          <p:cNvCxnSpPr/>
          <p:nvPr/>
        </p:nvCxnSpPr>
        <p:spPr>
          <a:xfrm>
            <a:off x="6106046" y="2645818"/>
            <a:ext cx="12282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H="1">
            <a:off x="6106046" y="2821232"/>
            <a:ext cx="11611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rot="16200000" flipH="1">
            <a:off x="4961238" y="3942914"/>
            <a:ext cx="12953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rot="10800000" flipH="1">
            <a:off x="6042547" y="5017670"/>
            <a:ext cx="12953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>
            <a:stCxn id="13" idx="7"/>
            <a:endCxn id="14" idx="3"/>
          </p:cNvCxnSpPr>
          <p:nvPr/>
        </p:nvCxnSpPr>
        <p:spPr>
          <a:xfrm flipV="1">
            <a:off x="5910763" y="3073503"/>
            <a:ext cx="1558969" cy="16488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rot="5400000" flipH="1">
            <a:off x="7140190" y="3889164"/>
            <a:ext cx="12953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flipH="1" flipV="1">
            <a:off x="5897735" y="3153467"/>
            <a:ext cx="1641847" cy="14889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>
            <a:off x="5762615" y="3294090"/>
            <a:ext cx="1625515" cy="14809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文字方塊 23"/>
              <p:cNvSpPr txBox="1"/>
              <p:nvPr/>
            </p:nvSpPr>
            <p:spPr>
              <a:xfrm>
                <a:off x="5073678" y="1806805"/>
                <a:ext cx="10705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3678" y="1806805"/>
                <a:ext cx="1070517" cy="461665"/>
              </a:xfrm>
              <a:prstGeom prst="rect">
                <a:avLst/>
              </a:prstGeom>
              <a:blipFill rotWithShape="0">
                <a:blip r:embed="rId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字方塊 24"/>
              <p:cNvSpPr txBox="1"/>
              <p:nvPr/>
            </p:nvSpPr>
            <p:spPr>
              <a:xfrm>
                <a:off x="5073678" y="5572068"/>
                <a:ext cx="10705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3678" y="5572068"/>
                <a:ext cx="1070517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文字方塊 25"/>
              <p:cNvSpPr txBox="1"/>
              <p:nvPr/>
            </p:nvSpPr>
            <p:spPr>
              <a:xfrm>
                <a:off x="7267188" y="1843737"/>
                <a:ext cx="10705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188" y="1843737"/>
                <a:ext cx="1070517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文字方塊 26"/>
              <p:cNvSpPr txBox="1"/>
              <p:nvPr/>
            </p:nvSpPr>
            <p:spPr>
              <a:xfrm>
                <a:off x="7334318" y="5578939"/>
                <a:ext cx="10705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318" y="5578939"/>
                <a:ext cx="1070517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5822327" y="1862449"/>
            <a:ext cx="567438" cy="4728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12</a:t>
            </a:r>
            <a:endParaRPr lang="zh-TW" altLang="en-US" sz="2400" dirty="0"/>
          </a:p>
        </p:txBody>
      </p:sp>
      <p:sp>
        <p:nvSpPr>
          <p:cNvPr id="28" name="矩形 27"/>
          <p:cNvSpPr/>
          <p:nvPr/>
        </p:nvSpPr>
        <p:spPr>
          <a:xfrm>
            <a:off x="5860476" y="5560875"/>
            <a:ext cx="567438" cy="4728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4</a:t>
            </a:r>
            <a:endParaRPr lang="zh-TW" altLang="en-US" sz="2400" dirty="0"/>
          </a:p>
        </p:txBody>
      </p:sp>
      <p:sp>
        <p:nvSpPr>
          <p:cNvPr id="29" name="矩形 28"/>
          <p:cNvSpPr/>
          <p:nvPr/>
        </p:nvSpPr>
        <p:spPr>
          <a:xfrm>
            <a:off x="8004050" y="1864623"/>
            <a:ext cx="567438" cy="4728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9</a:t>
            </a:r>
            <a:endParaRPr lang="zh-TW" altLang="en-US" sz="2400" dirty="0"/>
          </a:p>
        </p:txBody>
      </p:sp>
      <p:sp>
        <p:nvSpPr>
          <p:cNvPr id="30" name="矩形 29"/>
          <p:cNvSpPr/>
          <p:nvPr/>
        </p:nvSpPr>
        <p:spPr>
          <a:xfrm>
            <a:off x="8053986" y="5559350"/>
            <a:ext cx="567438" cy="4728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6</a:t>
            </a:r>
            <a:endParaRPr lang="zh-TW" altLang="en-US" sz="2400" dirty="0"/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961" y="2023589"/>
            <a:ext cx="2781068" cy="145179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" name="文字方塊 31"/>
              <p:cNvSpPr txBox="1"/>
              <p:nvPr/>
            </p:nvSpPr>
            <p:spPr>
              <a:xfrm>
                <a:off x="1565264" y="3860118"/>
                <a:ext cx="2364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264" y="3860118"/>
                <a:ext cx="2364058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文字方塊 33"/>
              <p:cNvSpPr txBox="1"/>
              <p:nvPr/>
            </p:nvSpPr>
            <p:spPr>
              <a:xfrm>
                <a:off x="3302896" y="2069169"/>
                <a:ext cx="1204432" cy="13606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3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896" y="2069169"/>
                <a:ext cx="1204432" cy="136062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文字方塊 38"/>
              <p:cNvSpPr txBox="1"/>
              <p:nvPr/>
            </p:nvSpPr>
            <p:spPr>
              <a:xfrm>
                <a:off x="752336" y="4674311"/>
                <a:ext cx="399629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 smtClean="0"/>
                  <a:t>The solution x is in the </a:t>
                </a:r>
                <a:r>
                  <a:rPr lang="en-US" altLang="zh-TW" sz="2800" dirty="0" err="1" smtClean="0"/>
                  <a:t>eigenspace</a:t>
                </a:r>
                <a:r>
                  <a:rPr lang="en-US" altLang="zh-TW" sz="2800" dirty="0" smtClean="0"/>
                  <a:t> of eigenvalue </a:t>
                </a:r>
                <a14:m>
                  <m:oMath xmlns:m="http://schemas.openxmlformats.org/officeDocument/2006/math">
                    <m:r>
                      <a:rPr lang="zh-TW" altLang="en-US" sz="280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zh-TW" altLang="en-US" sz="2800" dirty="0"/>
              </a:p>
            </p:txBody>
          </p:sp>
        </mc:Choice>
        <mc:Fallback>
          <p:sp>
            <p:nvSpPr>
              <p:cNvPr id="39" name="文字方塊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36" y="4674311"/>
                <a:ext cx="3996291" cy="1384995"/>
              </a:xfrm>
              <a:prstGeom prst="rect">
                <a:avLst/>
              </a:prstGeom>
              <a:blipFill rotWithShape="0">
                <a:blip r:embed="rId10"/>
                <a:stretch>
                  <a:fillRect l="-3049" t="-4405" r="-1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字方塊 3"/>
              <p:cNvSpPr txBox="1"/>
              <p:nvPr/>
            </p:nvSpPr>
            <p:spPr>
              <a:xfrm>
                <a:off x="1430755" y="6086678"/>
                <a:ext cx="31412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𝑆𝑝𝑎𝑛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2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altLang="zh-TW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altLang="zh-TW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12</m:t>
                                              </m:r>
                                            </m:e>
                                            <m:e>
                                              <m:r>
                                                <a:rPr lang="en-US" altLang="zh-TW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e>
                                          </m:mr>
                                        </m:m>
                                      </m:e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2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altLang="zh-TW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altLang="zh-TW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9</m:t>
                                              </m:r>
                                            </m:e>
                                            <m:e>
                                              <m:r>
                                                <a:rPr lang="en-US" altLang="zh-TW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6</m:t>
                                              </m:r>
                                            </m:e>
                                          </m:mr>
                                        </m:m>
                                      </m:e>
                                    </m:mr>
                                  </m:m>
                                </m:e>
                              </m:d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755" y="6086678"/>
                <a:ext cx="3141245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2913" b="-3278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720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 animBg="1"/>
      <p:bldP spid="30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Eigenvalue = 1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7004" y="1887444"/>
            <a:ext cx="4003675" cy="209002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719" y="168371"/>
            <a:ext cx="2329731" cy="239194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687004" y="4144869"/>
            <a:ext cx="4347591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/>
              <a:t>Column-stochastic Matrix</a:t>
            </a:r>
            <a:endParaRPr lang="zh-TW" alt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6"/>
              <p:cNvSpPr txBox="1"/>
              <p:nvPr/>
            </p:nvSpPr>
            <p:spPr>
              <a:xfrm>
                <a:off x="1180908" y="4841477"/>
                <a:ext cx="577143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 smtClean="0"/>
                  <a:t>Column-stochastic matrix always have eigenvalue </a:t>
                </a:r>
                <a14:m>
                  <m:oMath xmlns:m="http://schemas.openxmlformats.org/officeDocument/2006/math"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zh-TW" sz="2800" dirty="0" smtClean="0"/>
                  <a:t> </a:t>
                </a:r>
                <a:endParaRPr lang="zh-TW" altLang="en-US" sz="2800" dirty="0"/>
              </a:p>
            </p:txBody>
          </p:sp>
        </mc:Choice>
        <mc:Fallback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908" y="4841477"/>
                <a:ext cx="5771436" cy="954107"/>
              </a:xfrm>
              <a:prstGeom prst="rect">
                <a:avLst/>
              </a:prstGeom>
              <a:blipFill rotWithShape="0">
                <a:blip r:embed="rId4"/>
                <a:stretch>
                  <a:fillRect l="-2220" t="-5732" r="-1586" b="-17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/>
          <p:cNvSpPr txBox="1"/>
          <p:nvPr/>
        </p:nvSpPr>
        <p:spPr>
          <a:xfrm>
            <a:off x="3178629" y="6149437"/>
            <a:ext cx="5665821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 smtClean="0"/>
              <a:t>How about the Dangling nodes (</a:t>
            </a:r>
            <a:r>
              <a:rPr lang="zh-TW" altLang="en-US" sz="2400" dirty="0" smtClean="0"/>
              <a:t>只入不出</a:t>
            </a:r>
            <a:r>
              <a:rPr lang="en-US" altLang="zh-TW" sz="2400" dirty="0" smtClean="0"/>
              <a:t>)?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3860799" y="5348341"/>
            <a:ext cx="928914" cy="3781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Proof</a:t>
            </a:r>
            <a:endParaRPr lang="zh-TW" alt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字方塊 10"/>
              <p:cNvSpPr txBox="1"/>
              <p:nvPr/>
            </p:nvSpPr>
            <p:spPr>
              <a:xfrm>
                <a:off x="6514719" y="2554698"/>
                <a:ext cx="2364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719" y="2554698"/>
                <a:ext cx="2364058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733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Unique Ranking?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橢圓 3"/>
          <p:cNvSpPr/>
          <p:nvPr/>
        </p:nvSpPr>
        <p:spPr>
          <a:xfrm>
            <a:off x="5142662" y="2360166"/>
            <a:ext cx="899886" cy="89988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1</a:t>
            </a:r>
            <a:endParaRPr lang="zh-TW" altLang="en-US" sz="2400" dirty="0"/>
          </a:p>
        </p:txBody>
      </p:sp>
      <p:sp>
        <p:nvSpPr>
          <p:cNvPr id="5" name="橢圓 4"/>
          <p:cNvSpPr/>
          <p:nvPr/>
        </p:nvSpPr>
        <p:spPr>
          <a:xfrm>
            <a:off x="5142662" y="4590613"/>
            <a:ext cx="899886" cy="89988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2</a:t>
            </a:r>
            <a:endParaRPr lang="zh-TW" altLang="en-US" sz="2400" dirty="0"/>
          </a:p>
        </p:txBody>
      </p:sp>
      <p:sp>
        <p:nvSpPr>
          <p:cNvPr id="6" name="橢圓 5"/>
          <p:cNvSpPr/>
          <p:nvPr/>
        </p:nvSpPr>
        <p:spPr>
          <a:xfrm>
            <a:off x="7337947" y="2305402"/>
            <a:ext cx="899886" cy="89988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3</a:t>
            </a:r>
            <a:endParaRPr lang="zh-TW" altLang="en-US" sz="2400" dirty="0"/>
          </a:p>
        </p:txBody>
      </p:sp>
      <p:sp>
        <p:nvSpPr>
          <p:cNvPr id="7" name="橢圓 6"/>
          <p:cNvSpPr/>
          <p:nvPr/>
        </p:nvSpPr>
        <p:spPr>
          <a:xfrm>
            <a:off x="7337947" y="4590613"/>
            <a:ext cx="899886" cy="89988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4</a:t>
            </a:r>
            <a:endParaRPr lang="zh-TW" altLang="en-US" sz="2400" dirty="0"/>
          </a:p>
        </p:txBody>
      </p:sp>
      <p:cxnSp>
        <p:nvCxnSpPr>
          <p:cNvPr id="8" name="直線單箭頭接點 7"/>
          <p:cNvCxnSpPr/>
          <p:nvPr/>
        </p:nvCxnSpPr>
        <p:spPr>
          <a:xfrm>
            <a:off x="6106046" y="2645818"/>
            <a:ext cx="12282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flipH="1">
            <a:off x="6106046" y="2821232"/>
            <a:ext cx="11611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rot="16200000" flipH="1">
            <a:off x="4961238" y="3942914"/>
            <a:ext cx="12953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rot="10800000" flipH="1">
            <a:off x="6042547" y="5017670"/>
            <a:ext cx="12953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>
            <a:stCxn id="5" idx="7"/>
            <a:endCxn id="6" idx="3"/>
          </p:cNvCxnSpPr>
          <p:nvPr/>
        </p:nvCxnSpPr>
        <p:spPr>
          <a:xfrm flipV="1">
            <a:off x="5910763" y="3073503"/>
            <a:ext cx="1558969" cy="16488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rot="5400000" flipH="1">
            <a:off x="7140190" y="3889164"/>
            <a:ext cx="12953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flipH="1" flipV="1">
            <a:off x="5897735" y="3153467"/>
            <a:ext cx="1641847" cy="14889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>
            <a:off x="5762615" y="3294090"/>
            <a:ext cx="1625515" cy="14809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字方塊 15"/>
              <p:cNvSpPr txBox="1"/>
              <p:nvPr/>
            </p:nvSpPr>
            <p:spPr>
              <a:xfrm>
                <a:off x="5073678" y="1806805"/>
                <a:ext cx="10705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3678" y="1806805"/>
                <a:ext cx="1070517" cy="461665"/>
              </a:xfrm>
              <a:prstGeom prst="rect">
                <a:avLst/>
              </a:prstGeom>
              <a:blipFill rotWithShape="0">
                <a:blip r:embed="rId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字方塊 16"/>
              <p:cNvSpPr txBox="1"/>
              <p:nvPr/>
            </p:nvSpPr>
            <p:spPr>
              <a:xfrm>
                <a:off x="5073678" y="5572068"/>
                <a:ext cx="10705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3678" y="5572068"/>
                <a:ext cx="1070517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字方塊 17"/>
              <p:cNvSpPr txBox="1"/>
              <p:nvPr/>
            </p:nvSpPr>
            <p:spPr>
              <a:xfrm>
                <a:off x="7267188" y="1843737"/>
                <a:ext cx="10705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188" y="1843737"/>
                <a:ext cx="1070517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字方塊 18"/>
              <p:cNvSpPr txBox="1"/>
              <p:nvPr/>
            </p:nvSpPr>
            <p:spPr>
              <a:xfrm>
                <a:off x="7334318" y="5578939"/>
                <a:ext cx="10705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318" y="5578939"/>
                <a:ext cx="1070517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/>
          <p:cNvSpPr/>
          <p:nvPr/>
        </p:nvSpPr>
        <p:spPr>
          <a:xfrm>
            <a:off x="5822327" y="1862449"/>
            <a:ext cx="567438" cy="4728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12</a:t>
            </a:r>
            <a:endParaRPr lang="zh-TW" altLang="en-US" sz="2400" dirty="0"/>
          </a:p>
        </p:txBody>
      </p:sp>
      <p:sp>
        <p:nvSpPr>
          <p:cNvPr id="21" name="矩形 20"/>
          <p:cNvSpPr/>
          <p:nvPr/>
        </p:nvSpPr>
        <p:spPr>
          <a:xfrm>
            <a:off x="5860476" y="5560875"/>
            <a:ext cx="567438" cy="4728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4</a:t>
            </a:r>
            <a:endParaRPr lang="zh-TW" altLang="en-US" sz="2400" dirty="0"/>
          </a:p>
        </p:txBody>
      </p:sp>
      <p:sp>
        <p:nvSpPr>
          <p:cNvPr id="22" name="矩形 21"/>
          <p:cNvSpPr/>
          <p:nvPr/>
        </p:nvSpPr>
        <p:spPr>
          <a:xfrm>
            <a:off x="8004050" y="1864623"/>
            <a:ext cx="567438" cy="4728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9</a:t>
            </a:r>
            <a:endParaRPr lang="zh-TW" altLang="en-US" sz="2400" dirty="0"/>
          </a:p>
        </p:txBody>
      </p:sp>
      <p:sp>
        <p:nvSpPr>
          <p:cNvPr id="23" name="矩形 22"/>
          <p:cNvSpPr/>
          <p:nvPr/>
        </p:nvSpPr>
        <p:spPr>
          <a:xfrm>
            <a:off x="8053986" y="5559350"/>
            <a:ext cx="567438" cy="4728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6</a:t>
            </a:r>
            <a:endParaRPr lang="zh-TW" altLang="en-US" sz="2400" dirty="0"/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732" y="1865915"/>
            <a:ext cx="3244470" cy="16936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字方塊 24"/>
              <p:cNvSpPr txBox="1"/>
              <p:nvPr/>
            </p:nvSpPr>
            <p:spPr>
              <a:xfrm>
                <a:off x="1027253" y="3680742"/>
                <a:ext cx="42041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 smtClean="0"/>
                  <a:t>Having eigenvalue </a:t>
                </a:r>
                <a14:m>
                  <m:oMath xmlns:m="http://schemas.openxmlformats.org/officeDocument/2006/math">
                    <m:r>
                      <a:rPr lang="zh-TW" altLang="en-US" sz="280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zh-TW" altLang="en-US" sz="2800" dirty="0"/>
              </a:p>
            </p:txBody>
          </p:sp>
        </mc:Choice>
        <mc:Fallback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253" y="3680742"/>
                <a:ext cx="4204147" cy="523220"/>
              </a:xfrm>
              <a:prstGeom prst="rect">
                <a:avLst/>
              </a:prstGeom>
              <a:blipFill rotWithShape="0">
                <a:blip r:embed="rId8"/>
                <a:stretch>
                  <a:fillRect l="-3048" t="-11628" b="-325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字方塊 25"/>
          <p:cNvSpPr txBox="1"/>
          <p:nvPr/>
        </p:nvSpPr>
        <p:spPr>
          <a:xfrm>
            <a:off x="1028274" y="4277454"/>
            <a:ext cx="3394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/>
              <a:t>The dimension of the subspace is must 1</a:t>
            </a:r>
            <a:endParaRPr lang="zh-TW" altLang="en-US" sz="28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2082207" y="5305053"/>
            <a:ext cx="2730797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/>
              <a:t>Unique Ranking</a:t>
            </a:r>
            <a:endParaRPr lang="zh-TW" altLang="en-US" sz="28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2076069" y="5952099"/>
            <a:ext cx="2730797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/>
              <a:t>Unique Score</a:t>
            </a:r>
            <a:endParaRPr lang="zh-TW" altLang="en-US" sz="2800" dirty="0"/>
          </a:p>
        </p:txBody>
      </p:sp>
      <p:sp>
        <p:nvSpPr>
          <p:cNvPr id="29" name="向右箭號 28"/>
          <p:cNvSpPr/>
          <p:nvPr/>
        </p:nvSpPr>
        <p:spPr>
          <a:xfrm>
            <a:off x="518135" y="6032208"/>
            <a:ext cx="1463065" cy="355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377635" y="5650133"/>
            <a:ext cx="165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/>
              <a:t>constraint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4065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29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向下箭號 52"/>
          <p:cNvSpPr/>
          <p:nvPr/>
        </p:nvSpPr>
        <p:spPr>
          <a:xfrm rot="19024476">
            <a:off x="2314589" y="5096836"/>
            <a:ext cx="445675" cy="63421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Unique Ranking?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469" y="247384"/>
            <a:ext cx="3414568" cy="191862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6"/>
              <p:cNvSpPr txBox="1"/>
              <p:nvPr/>
            </p:nvSpPr>
            <p:spPr>
              <a:xfrm>
                <a:off x="5772917" y="2137084"/>
                <a:ext cx="30289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 smtClean="0"/>
                  <a:t>Dim for </a:t>
                </a:r>
                <a14:m>
                  <m:oMath xmlns:m="http://schemas.openxmlformats.org/officeDocument/2006/math">
                    <m:r>
                      <a:rPr lang="zh-TW" altLang="en-US" sz="240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TW" altLang="en-US" sz="2400" dirty="0" smtClean="0"/>
                  <a:t> </a:t>
                </a:r>
                <a:r>
                  <a:rPr lang="en-US" altLang="zh-TW" sz="2400" dirty="0" smtClean="0"/>
                  <a:t>is 2</a:t>
                </a:r>
                <a:endParaRPr lang="zh-TW" altLang="en-US" sz="2400" dirty="0"/>
              </a:p>
            </p:txBody>
          </p:sp>
        </mc:Choice>
        <mc:Fallback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917" y="2137084"/>
                <a:ext cx="3028950" cy="461665"/>
              </a:xfrm>
              <a:prstGeom prst="rect">
                <a:avLst/>
              </a:prstGeom>
              <a:blipFill rotWithShape="0">
                <a:blip r:embed="rId4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橢圓 7"/>
          <p:cNvSpPr/>
          <p:nvPr/>
        </p:nvSpPr>
        <p:spPr>
          <a:xfrm>
            <a:off x="1523033" y="3084209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1</a:t>
            </a:r>
            <a:endParaRPr lang="zh-TW" altLang="en-US" sz="2400" dirty="0"/>
          </a:p>
        </p:txBody>
      </p:sp>
      <p:sp>
        <p:nvSpPr>
          <p:cNvPr id="9" name="橢圓 8"/>
          <p:cNvSpPr/>
          <p:nvPr/>
        </p:nvSpPr>
        <p:spPr>
          <a:xfrm>
            <a:off x="1508130" y="4453672"/>
            <a:ext cx="540000" cy="54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2</a:t>
            </a:r>
            <a:endParaRPr lang="zh-TW" altLang="en-US" sz="2400" dirty="0"/>
          </a:p>
        </p:txBody>
      </p:sp>
      <p:sp>
        <p:nvSpPr>
          <p:cNvPr id="10" name="橢圓 9"/>
          <p:cNvSpPr/>
          <p:nvPr/>
        </p:nvSpPr>
        <p:spPr>
          <a:xfrm>
            <a:off x="2914645" y="3084209"/>
            <a:ext cx="540000" cy="54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3</a:t>
            </a:r>
            <a:endParaRPr lang="zh-TW" altLang="en-US" sz="2400" dirty="0"/>
          </a:p>
        </p:txBody>
      </p:sp>
      <p:sp>
        <p:nvSpPr>
          <p:cNvPr id="11" name="橢圓 10"/>
          <p:cNvSpPr/>
          <p:nvPr/>
        </p:nvSpPr>
        <p:spPr>
          <a:xfrm>
            <a:off x="2914645" y="4489983"/>
            <a:ext cx="540000" cy="540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4</a:t>
            </a:r>
            <a:endParaRPr lang="zh-TW" altLang="en-US" sz="2400" dirty="0"/>
          </a:p>
        </p:txBody>
      </p:sp>
      <p:sp>
        <p:nvSpPr>
          <p:cNvPr id="12" name="橢圓 11"/>
          <p:cNvSpPr/>
          <p:nvPr/>
        </p:nvSpPr>
        <p:spPr>
          <a:xfrm>
            <a:off x="3970375" y="3784066"/>
            <a:ext cx="540000" cy="5400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5</a:t>
            </a:r>
            <a:endParaRPr lang="zh-TW" altLang="en-US" sz="2400" dirty="0"/>
          </a:p>
        </p:txBody>
      </p:sp>
      <p:cxnSp>
        <p:nvCxnSpPr>
          <p:cNvPr id="14" name="直線單箭頭接點 13"/>
          <p:cNvCxnSpPr/>
          <p:nvPr/>
        </p:nvCxnSpPr>
        <p:spPr>
          <a:xfrm>
            <a:off x="1672711" y="3621179"/>
            <a:ext cx="0" cy="8657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1875069" y="3621179"/>
            <a:ext cx="0" cy="8657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>
            <a:off x="3091936" y="3621179"/>
            <a:ext cx="0" cy="8657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V="1">
            <a:off x="3294294" y="3621179"/>
            <a:ext cx="0" cy="8657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>
            <a:stCxn id="12" idx="1"/>
          </p:cNvCxnSpPr>
          <p:nvPr/>
        </p:nvCxnSpPr>
        <p:spPr>
          <a:xfrm flipH="1" flipV="1">
            <a:off x="3495279" y="3475937"/>
            <a:ext cx="554177" cy="3872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>
            <a:stCxn id="12" idx="3"/>
          </p:cNvCxnSpPr>
          <p:nvPr/>
        </p:nvCxnSpPr>
        <p:spPr>
          <a:xfrm flipH="1">
            <a:off x="3431258" y="4244985"/>
            <a:ext cx="618198" cy="5051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863661" y="3123376"/>
            <a:ext cx="628650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/>
              <a:t>1/2</a:t>
            </a:r>
            <a:endParaRPr lang="zh-TW" altLang="en-US" sz="2400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860611" y="4464052"/>
            <a:ext cx="628650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/>
              <a:t>1/2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2432982" y="3084209"/>
            <a:ext cx="441029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/>
              <a:t>0</a:t>
            </a:r>
            <a:endParaRPr lang="zh-TW" altLang="en-US" sz="24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2425805" y="4500525"/>
            <a:ext cx="441029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/>
              <a:t>0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3538219" y="3809974"/>
            <a:ext cx="441029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/>
              <a:t>0</a:t>
            </a:r>
            <a:endParaRPr lang="zh-TW" altLang="en-US" sz="2400" dirty="0"/>
          </a:p>
        </p:txBody>
      </p:sp>
      <p:sp>
        <p:nvSpPr>
          <p:cNvPr id="30" name="橢圓 29"/>
          <p:cNvSpPr/>
          <p:nvPr/>
        </p:nvSpPr>
        <p:spPr>
          <a:xfrm>
            <a:off x="5711914" y="3084209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1</a:t>
            </a:r>
            <a:endParaRPr lang="zh-TW" altLang="en-US" sz="2400" dirty="0"/>
          </a:p>
        </p:txBody>
      </p:sp>
      <p:sp>
        <p:nvSpPr>
          <p:cNvPr id="31" name="橢圓 30"/>
          <p:cNvSpPr/>
          <p:nvPr/>
        </p:nvSpPr>
        <p:spPr>
          <a:xfrm>
            <a:off x="5697011" y="4453672"/>
            <a:ext cx="540000" cy="54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2</a:t>
            </a:r>
            <a:endParaRPr lang="zh-TW" altLang="en-US" sz="2400" dirty="0"/>
          </a:p>
        </p:txBody>
      </p:sp>
      <p:sp>
        <p:nvSpPr>
          <p:cNvPr id="32" name="橢圓 31"/>
          <p:cNvSpPr/>
          <p:nvPr/>
        </p:nvSpPr>
        <p:spPr>
          <a:xfrm>
            <a:off x="7103526" y="3084209"/>
            <a:ext cx="540000" cy="54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3</a:t>
            </a:r>
            <a:endParaRPr lang="zh-TW" altLang="en-US" sz="2400" dirty="0"/>
          </a:p>
        </p:txBody>
      </p:sp>
      <p:sp>
        <p:nvSpPr>
          <p:cNvPr id="33" name="橢圓 32"/>
          <p:cNvSpPr/>
          <p:nvPr/>
        </p:nvSpPr>
        <p:spPr>
          <a:xfrm>
            <a:off x="7103526" y="4489983"/>
            <a:ext cx="540000" cy="540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4</a:t>
            </a:r>
            <a:endParaRPr lang="zh-TW" altLang="en-US" sz="2400" dirty="0"/>
          </a:p>
        </p:txBody>
      </p:sp>
      <p:sp>
        <p:nvSpPr>
          <p:cNvPr id="34" name="橢圓 33"/>
          <p:cNvSpPr/>
          <p:nvPr/>
        </p:nvSpPr>
        <p:spPr>
          <a:xfrm>
            <a:off x="8159256" y="3784066"/>
            <a:ext cx="540000" cy="5400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5</a:t>
            </a:r>
            <a:endParaRPr lang="zh-TW" altLang="en-US" sz="2400" dirty="0"/>
          </a:p>
        </p:txBody>
      </p:sp>
      <p:cxnSp>
        <p:nvCxnSpPr>
          <p:cNvPr id="35" name="直線單箭頭接點 34"/>
          <p:cNvCxnSpPr/>
          <p:nvPr/>
        </p:nvCxnSpPr>
        <p:spPr>
          <a:xfrm>
            <a:off x="5861592" y="3621179"/>
            <a:ext cx="0" cy="8657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 flipV="1">
            <a:off x="6063950" y="3621179"/>
            <a:ext cx="0" cy="8657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>
            <a:off x="7280817" y="3621179"/>
            <a:ext cx="0" cy="8657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 flipV="1">
            <a:off x="7483175" y="3621179"/>
            <a:ext cx="0" cy="8657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>
            <a:stCxn id="34" idx="1"/>
          </p:cNvCxnSpPr>
          <p:nvPr/>
        </p:nvCxnSpPr>
        <p:spPr>
          <a:xfrm flipH="1" flipV="1">
            <a:off x="7684160" y="3475937"/>
            <a:ext cx="554177" cy="3872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>
            <a:stCxn id="34" idx="3"/>
          </p:cNvCxnSpPr>
          <p:nvPr/>
        </p:nvCxnSpPr>
        <p:spPr>
          <a:xfrm flipH="1">
            <a:off x="7620139" y="4244985"/>
            <a:ext cx="618198" cy="5051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/>
          <p:cNvSpPr txBox="1"/>
          <p:nvPr/>
        </p:nvSpPr>
        <p:spPr>
          <a:xfrm>
            <a:off x="7727100" y="3809974"/>
            <a:ext cx="441029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/>
              <a:t>0</a:t>
            </a:r>
            <a:endParaRPr lang="zh-TW" altLang="en-US" sz="2400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5233277" y="3102944"/>
            <a:ext cx="441029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/>
              <a:t>0</a:t>
            </a:r>
            <a:endParaRPr lang="zh-TW" altLang="en-US" sz="2400" dirty="0"/>
          </a:p>
        </p:txBody>
      </p:sp>
      <p:sp>
        <p:nvSpPr>
          <p:cNvPr id="47" name="文字方塊 46"/>
          <p:cNvSpPr txBox="1"/>
          <p:nvPr/>
        </p:nvSpPr>
        <p:spPr>
          <a:xfrm>
            <a:off x="5226100" y="4519260"/>
            <a:ext cx="441029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/>
              <a:t>0</a:t>
            </a:r>
            <a:endParaRPr lang="zh-TW" altLang="en-US" sz="2400" dirty="0"/>
          </a:p>
        </p:txBody>
      </p:sp>
      <p:sp>
        <p:nvSpPr>
          <p:cNvPr id="48" name="文字方塊 47"/>
          <p:cNvSpPr txBox="1"/>
          <p:nvPr/>
        </p:nvSpPr>
        <p:spPr>
          <a:xfrm>
            <a:off x="6464853" y="3123376"/>
            <a:ext cx="628650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/>
              <a:t>1/2</a:t>
            </a:r>
            <a:endParaRPr lang="zh-TW" altLang="en-US" sz="2400" dirty="0"/>
          </a:p>
        </p:txBody>
      </p:sp>
      <p:sp>
        <p:nvSpPr>
          <p:cNvPr id="49" name="文字方塊 48"/>
          <p:cNvSpPr txBox="1"/>
          <p:nvPr/>
        </p:nvSpPr>
        <p:spPr>
          <a:xfrm>
            <a:off x="6461803" y="4464052"/>
            <a:ext cx="628650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/>
              <a:t>1/2</a:t>
            </a:r>
            <a:endParaRPr lang="zh-TW" altLang="en-US" sz="2400" dirty="0"/>
          </a:p>
        </p:txBody>
      </p:sp>
      <p:sp>
        <p:nvSpPr>
          <p:cNvPr id="50" name="文字方塊 49"/>
          <p:cNvSpPr txBox="1"/>
          <p:nvPr/>
        </p:nvSpPr>
        <p:spPr>
          <a:xfrm>
            <a:off x="2619694" y="5568448"/>
            <a:ext cx="4549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Any linear combination is in the </a:t>
            </a:r>
            <a:r>
              <a:rPr lang="en-US" altLang="zh-TW" sz="2400" dirty="0" err="1" smtClean="0"/>
              <a:t>eigenspace</a:t>
            </a:r>
            <a:r>
              <a:rPr lang="en-US" altLang="zh-TW" sz="2400" dirty="0" smtClean="0"/>
              <a:t>  </a:t>
            </a:r>
            <a:endParaRPr lang="zh-TW" altLang="en-US" sz="2400" dirty="0"/>
          </a:p>
        </p:txBody>
      </p:sp>
      <p:sp>
        <p:nvSpPr>
          <p:cNvPr id="51" name="文字方塊 50"/>
          <p:cNvSpPr txBox="1"/>
          <p:nvPr/>
        </p:nvSpPr>
        <p:spPr>
          <a:xfrm>
            <a:off x="461342" y="2459311"/>
            <a:ext cx="1206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Basis:</a:t>
            </a:r>
            <a:endParaRPr lang="zh-TW" altLang="en-US" sz="2400" dirty="0"/>
          </a:p>
        </p:txBody>
      </p:sp>
      <p:sp>
        <p:nvSpPr>
          <p:cNvPr id="52" name="文字方塊 51"/>
          <p:cNvSpPr txBox="1"/>
          <p:nvPr/>
        </p:nvSpPr>
        <p:spPr>
          <a:xfrm>
            <a:off x="5114443" y="6077240"/>
            <a:ext cx="3602852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/>
              <a:t>Not Unique Ranking</a:t>
            </a:r>
            <a:endParaRPr lang="zh-TW" altLang="en-US" sz="2800" dirty="0"/>
          </a:p>
        </p:txBody>
      </p:sp>
      <p:sp>
        <p:nvSpPr>
          <p:cNvPr id="55" name="向下箭號 54"/>
          <p:cNvSpPr/>
          <p:nvPr/>
        </p:nvSpPr>
        <p:spPr>
          <a:xfrm rot="2575524" flipH="1">
            <a:off x="6282176" y="5045513"/>
            <a:ext cx="445675" cy="63421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文字方塊 55"/>
          <p:cNvSpPr txBox="1"/>
          <p:nvPr/>
        </p:nvSpPr>
        <p:spPr>
          <a:xfrm>
            <a:off x="1064742" y="1723390"/>
            <a:ext cx="3869382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/>
              <a:t>How about dimension &gt; 1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3872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/>
      <p:bldP spid="52" grpId="0" animBg="1"/>
      <p:bldP spid="55" grpId="0" animBg="1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Unique Ranking?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431" y="1689249"/>
            <a:ext cx="5691331" cy="55541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568978" y="1238657"/>
            <a:ext cx="3211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/>
              <a:t>All entries are 1/n</a:t>
            </a:r>
            <a:endParaRPr lang="zh-TW" altLang="en-US" sz="2400" dirty="0"/>
          </a:p>
        </p:txBody>
      </p:sp>
      <p:sp>
        <p:nvSpPr>
          <p:cNvPr id="7" name="橢圓 6"/>
          <p:cNvSpPr/>
          <p:nvPr/>
        </p:nvSpPr>
        <p:spPr>
          <a:xfrm>
            <a:off x="1647535" y="4470682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1</a:t>
            </a:r>
            <a:endParaRPr lang="zh-TW" altLang="en-US" sz="2400" dirty="0"/>
          </a:p>
        </p:txBody>
      </p:sp>
      <p:sp>
        <p:nvSpPr>
          <p:cNvPr id="8" name="橢圓 7"/>
          <p:cNvSpPr/>
          <p:nvPr/>
        </p:nvSpPr>
        <p:spPr>
          <a:xfrm>
            <a:off x="1632632" y="5840145"/>
            <a:ext cx="540000" cy="54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2</a:t>
            </a:r>
            <a:endParaRPr lang="zh-TW" altLang="en-US" sz="2400" dirty="0"/>
          </a:p>
        </p:txBody>
      </p:sp>
      <p:sp>
        <p:nvSpPr>
          <p:cNvPr id="9" name="橢圓 8"/>
          <p:cNvSpPr/>
          <p:nvPr/>
        </p:nvSpPr>
        <p:spPr>
          <a:xfrm>
            <a:off x="3039147" y="4470682"/>
            <a:ext cx="540000" cy="54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3</a:t>
            </a:r>
            <a:endParaRPr lang="zh-TW" altLang="en-US" sz="2400" dirty="0"/>
          </a:p>
        </p:txBody>
      </p:sp>
      <p:sp>
        <p:nvSpPr>
          <p:cNvPr id="10" name="橢圓 9"/>
          <p:cNvSpPr/>
          <p:nvPr/>
        </p:nvSpPr>
        <p:spPr>
          <a:xfrm>
            <a:off x="3039147" y="5876456"/>
            <a:ext cx="540000" cy="540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4</a:t>
            </a:r>
            <a:endParaRPr lang="zh-TW" altLang="en-US" sz="2400" dirty="0"/>
          </a:p>
        </p:txBody>
      </p:sp>
      <p:sp>
        <p:nvSpPr>
          <p:cNvPr id="11" name="橢圓 10"/>
          <p:cNvSpPr/>
          <p:nvPr/>
        </p:nvSpPr>
        <p:spPr>
          <a:xfrm>
            <a:off x="4094877" y="5170539"/>
            <a:ext cx="540000" cy="5400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5</a:t>
            </a:r>
            <a:endParaRPr lang="zh-TW" altLang="en-US" sz="2400" dirty="0"/>
          </a:p>
        </p:txBody>
      </p:sp>
      <p:cxnSp>
        <p:nvCxnSpPr>
          <p:cNvPr id="12" name="直線單箭頭接點 11"/>
          <p:cNvCxnSpPr/>
          <p:nvPr/>
        </p:nvCxnSpPr>
        <p:spPr>
          <a:xfrm>
            <a:off x="1797213" y="5007652"/>
            <a:ext cx="0" cy="8657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V="1">
            <a:off x="1999571" y="5007652"/>
            <a:ext cx="0" cy="8657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>
            <a:off x="3216438" y="5007652"/>
            <a:ext cx="0" cy="8657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flipV="1">
            <a:off x="3418796" y="5007652"/>
            <a:ext cx="0" cy="8657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>
            <a:stCxn id="11" idx="1"/>
          </p:cNvCxnSpPr>
          <p:nvPr/>
        </p:nvCxnSpPr>
        <p:spPr>
          <a:xfrm flipH="1" flipV="1">
            <a:off x="3619781" y="4862410"/>
            <a:ext cx="554177" cy="3872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>
            <a:stCxn id="11" idx="3"/>
          </p:cNvCxnSpPr>
          <p:nvPr/>
        </p:nvCxnSpPr>
        <p:spPr>
          <a:xfrm flipH="1">
            <a:off x="3555760" y="5631458"/>
            <a:ext cx="618198" cy="5051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tw.downloadicons.net/sites/default/files/en-ligne-264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498" y="4081961"/>
            <a:ext cx="571940" cy="57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字方塊 22"/>
          <p:cNvSpPr txBox="1"/>
          <p:nvPr/>
        </p:nvSpPr>
        <p:spPr>
          <a:xfrm>
            <a:off x="809238" y="3271051"/>
            <a:ext cx="4823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There are two ways to surf the web</a:t>
            </a:r>
            <a:endParaRPr lang="zh-TW" altLang="en-US" sz="2400" dirty="0"/>
          </a:p>
        </p:txBody>
      </p:sp>
      <p:cxnSp>
        <p:nvCxnSpPr>
          <p:cNvPr id="25" name="直線單箭頭接點 24"/>
          <p:cNvCxnSpPr/>
          <p:nvPr/>
        </p:nvCxnSpPr>
        <p:spPr>
          <a:xfrm flipV="1">
            <a:off x="3678567" y="2244661"/>
            <a:ext cx="1627156" cy="10950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>
          <a:xfrm flipV="1">
            <a:off x="4725089" y="2294912"/>
            <a:ext cx="2235605" cy="10448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文字方塊 1023"/>
          <p:cNvSpPr txBox="1"/>
          <p:nvPr/>
        </p:nvSpPr>
        <p:spPr>
          <a:xfrm>
            <a:off x="2526111" y="2593906"/>
            <a:ext cx="2304911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/>
              <a:t>Follow the link</a:t>
            </a:r>
            <a:endParaRPr lang="zh-TW" altLang="en-US" sz="24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5860724" y="2701504"/>
            <a:ext cx="2304911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/>
              <a:t>random</a:t>
            </a:r>
            <a:endParaRPr lang="zh-TW" altLang="en-US" sz="2400" dirty="0"/>
          </a:p>
        </p:txBody>
      </p:sp>
      <p:sp>
        <p:nvSpPr>
          <p:cNvPr id="35" name="橢圓 34"/>
          <p:cNvSpPr/>
          <p:nvPr/>
        </p:nvSpPr>
        <p:spPr>
          <a:xfrm>
            <a:off x="5583881" y="4568398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1</a:t>
            </a:r>
            <a:endParaRPr lang="zh-TW" altLang="en-US" sz="2400" dirty="0"/>
          </a:p>
        </p:txBody>
      </p:sp>
      <p:sp>
        <p:nvSpPr>
          <p:cNvPr id="36" name="橢圓 35"/>
          <p:cNvSpPr/>
          <p:nvPr/>
        </p:nvSpPr>
        <p:spPr>
          <a:xfrm>
            <a:off x="5568978" y="5937861"/>
            <a:ext cx="540000" cy="54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2</a:t>
            </a:r>
            <a:endParaRPr lang="zh-TW" altLang="en-US" sz="2400" dirty="0"/>
          </a:p>
        </p:txBody>
      </p:sp>
      <p:sp>
        <p:nvSpPr>
          <p:cNvPr id="37" name="橢圓 36"/>
          <p:cNvSpPr/>
          <p:nvPr/>
        </p:nvSpPr>
        <p:spPr>
          <a:xfrm>
            <a:off x="6975493" y="4568398"/>
            <a:ext cx="540000" cy="54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3</a:t>
            </a:r>
            <a:endParaRPr lang="zh-TW" altLang="en-US" sz="2400" dirty="0"/>
          </a:p>
        </p:txBody>
      </p:sp>
      <p:sp>
        <p:nvSpPr>
          <p:cNvPr id="38" name="橢圓 37"/>
          <p:cNvSpPr/>
          <p:nvPr/>
        </p:nvSpPr>
        <p:spPr>
          <a:xfrm>
            <a:off x="6975493" y="5974172"/>
            <a:ext cx="540000" cy="540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4</a:t>
            </a:r>
            <a:endParaRPr lang="zh-TW" altLang="en-US" sz="2400" dirty="0"/>
          </a:p>
        </p:txBody>
      </p:sp>
      <p:sp>
        <p:nvSpPr>
          <p:cNvPr id="39" name="橢圓 38"/>
          <p:cNvSpPr/>
          <p:nvPr/>
        </p:nvSpPr>
        <p:spPr>
          <a:xfrm>
            <a:off x="8031223" y="5268255"/>
            <a:ext cx="540000" cy="5400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5</a:t>
            </a:r>
            <a:endParaRPr lang="zh-TW" altLang="en-US" sz="2400" dirty="0"/>
          </a:p>
        </p:txBody>
      </p:sp>
      <p:cxnSp>
        <p:nvCxnSpPr>
          <p:cNvPr id="40" name="直線單箭頭接點 39"/>
          <p:cNvCxnSpPr/>
          <p:nvPr/>
        </p:nvCxnSpPr>
        <p:spPr>
          <a:xfrm>
            <a:off x="5733559" y="5105368"/>
            <a:ext cx="0" cy="8657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/>
          <p:cNvCxnSpPr/>
          <p:nvPr/>
        </p:nvCxnSpPr>
        <p:spPr>
          <a:xfrm flipV="1">
            <a:off x="5935917" y="5105368"/>
            <a:ext cx="0" cy="8657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/>
          <p:cNvCxnSpPr/>
          <p:nvPr/>
        </p:nvCxnSpPr>
        <p:spPr>
          <a:xfrm>
            <a:off x="7152784" y="5105368"/>
            <a:ext cx="0" cy="8657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/>
          <p:cNvCxnSpPr/>
          <p:nvPr/>
        </p:nvCxnSpPr>
        <p:spPr>
          <a:xfrm flipV="1">
            <a:off x="7355142" y="5105368"/>
            <a:ext cx="0" cy="8657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/>
          <p:cNvCxnSpPr>
            <a:stCxn id="39" idx="1"/>
          </p:cNvCxnSpPr>
          <p:nvPr/>
        </p:nvCxnSpPr>
        <p:spPr>
          <a:xfrm flipH="1" flipV="1">
            <a:off x="7556127" y="4960126"/>
            <a:ext cx="554177" cy="3872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>
            <a:stCxn id="39" idx="3"/>
          </p:cNvCxnSpPr>
          <p:nvPr/>
        </p:nvCxnSpPr>
        <p:spPr>
          <a:xfrm flipH="1">
            <a:off x="7492106" y="5729174"/>
            <a:ext cx="618198" cy="5051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 descr="http://tw.downloadicons.net/sites/default/files/en-ligne-264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844" y="4179677"/>
            <a:ext cx="571940" cy="57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文字方塊 1024"/>
          <p:cNvSpPr txBox="1"/>
          <p:nvPr/>
        </p:nvSpPr>
        <p:spPr>
          <a:xfrm>
            <a:off x="440686" y="3804011"/>
            <a:ext cx="1558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 smtClean="0"/>
              <a:t>Prob</a:t>
            </a:r>
            <a:r>
              <a:rPr lang="en-US" altLang="zh-TW" sz="2400" dirty="0" smtClean="0"/>
              <a:t> 1 – m:</a:t>
            </a:r>
            <a:endParaRPr lang="zh-TW" altLang="en-US" sz="2400" dirty="0"/>
          </a:p>
        </p:txBody>
      </p:sp>
      <p:sp>
        <p:nvSpPr>
          <p:cNvPr id="48" name="文字方塊 47"/>
          <p:cNvSpPr txBox="1"/>
          <p:nvPr/>
        </p:nvSpPr>
        <p:spPr>
          <a:xfrm>
            <a:off x="4653469" y="3893716"/>
            <a:ext cx="1558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 smtClean="0"/>
              <a:t>Prob</a:t>
            </a:r>
            <a:r>
              <a:rPr lang="en-US" altLang="zh-TW" sz="2400" dirty="0" smtClean="0"/>
              <a:t> m:</a:t>
            </a:r>
            <a:endParaRPr lang="zh-TW" altLang="en-US" sz="2400" dirty="0"/>
          </a:p>
        </p:txBody>
      </p:sp>
      <p:cxnSp>
        <p:nvCxnSpPr>
          <p:cNvPr id="1028" name="直線單箭頭接點 1027"/>
          <p:cNvCxnSpPr>
            <a:endCxn id="35" idx="7"/>
          </p:cNvCxnSpPr>
          <p:nvPr/>
        </p:nvCxnSpPr>
        <p:spPr>
          <a:xfrm flipH="1">
            <a:off x="6044800" y="4582629"/>
            <a:ext cx="532947" cy="648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>
            <a:endCxn id="36" idx="7"/>
          </p:cNvCxnSpPr>
          <p:nvPr/>
        </p:nvCxnSpPr>
        <p:spPr>
          <a:xfrm flipH="1">
            <a:off x="6029897" y="4751617"/>
            <a:ext cx="654153" cy="12653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/>
          <p:cNvCxnSpPr>
            <a:stCxn id="46" idx="2"/>
            <a:endCxn id="38" idx="1"/>
          </p:cNvCxnSpPr>
          <p:nvPr/>
        </p:nvCxnSpPr>
        <p:spPr>
          <a:xfrm>
            <a:off x="6866814" y="4751617"/>
            <a:ext cx="187760" cy="1301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/>
          <p:nvPr/>
        </p:nvCxnSpPr>
        <p:spPr>
          <a:xfrm>
            <a:off x="7122561" y="4674999"/>
            <a:ext cx="1073258" cy="70458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7" name="手繪多邊形 1046"/>
          <p:cNvSpPr/>
          <p:nvPr/>
        </p:nvSpPr>
        <p:spPr>
          <a:xfrm rot="21171068">
            <a:off x="7026677" y="4033718"/>
            <a:ext cx="340797" cy="563848"/>
          </a:xfrm>
          <a:custGeom>
            <a:avLst/>
            <a:gdLst>
              <a:gd name="connsiteX0" fmla="*/ 0 w 340797"/>
              <a:gd name="connsiteY0" fmla="*/ 335248 h 563848"/>
              <a:gd name="connsiteX1" fmla="*/ 317500 w 340797"/>
              <a:gd name="connsiteY1" fmla="*/ 5048 h 563848"/>
              <a:gd name="connsiteX2" fmla="*/ 292100 w 340797"/>
              <a:gd name="connsiteY2" fmla="*/ 563848 h 56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797" h="563848">
                <a:moveTo>
                  <a:pt x="0" y="335248"/>
                </a:moveTo>
                <a:cubicBezTo>
                  <a:pt x="134408" y="151098"/>
                  <a:pt x="268817" y="-33052"/>
                  <a:pt x="317500" y="5048"/>
                </a:cubicBezTo>
                <a:cubicBezTo>
                  <a:pt x="366183" y="43148"/>
                  <a:pt x="329141" y="303498"/>
                  <a:pt x="292100" y="563848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4" name="直線單箭頭接點 73"/>
          <p:cNvCxnSpPr/>
          <p:nvPr/>
        </p:nvCxnSpPr>
        <p:spPr>
          <a:xfrm>
            <a:off x="2922703" y="4751617"/>
            <a:ext cx="4767" cy="1301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1" name="文字方塊 1050"/>
          <p:cNvSpPr txBox="1"/>
          <p:nvPr/>
        </p:nvSpPr>
        <p:spPr>
          <a:xfrm>
            <a:off x="6153842" y="399390"/>
            <a:ext cx="1922245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 smtClean="0"/>
              <a:t>Can it be non-uniform?</a:t>
            </a:r>
            <a:endParaRPr lang="zh-TW" altLang="en-US" sz="2400" dirty="0"/>
          </a:p>
        </p:txBody>
      </p:sp>
      <p:sp>
        <p:nvSpPr>
          <p:cNvPr id="1052" name="文字方塊 1051"/>
          <p:cNvSpPr txBox="1"/>
          <p:nvPr/>
        </p:nvSpPr>
        <p:spPr>
          <a:xfrm>
            <a:off x="4131878" y="1440275"/>
            <a:ext cx="105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srgbClr val="FF0000"/>
                </a:solidFill>
              </a:rPr>
              <a:t>0.15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8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23" grpId="0"/>
      <p:bldP spid="1024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1025" grpId="0"/>
      <p:bldP spid="48" grpId="0"/>
      <p:bldP spid="1047" grpId="0" animBg="1"/>
      <p:bldP spid="10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Unique Ranking?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zh-TW" dirty="0" smtClean="0"/>
              </a:p>
              <a:p>
                <a:endParaRPr lang="en-US" altLang="zh-TW" dirty="0" smtClean="0"/>
              </a:p>
              <a:p>
                <a:r>
                  <a:rPr lang="en-US" altLang="zh-TW" dirty="0" smtClean="0"/>
                  <a:t>Unique ranking</a:t>
                </a:r>
              </a:p>
              <a:p>
                <a:r>
                  <a:rPr lang="en-US" altLang="zh-TW" dirty="0" smtClean="0"/>
                  <a:t>For M, the dim of the eigenvalue 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zh-TW" dirty="0" smtClean="0"/>
                  <a:t> is 1 </a:t>
                </a:r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431" y="1689249"/>
            <a:ext cx="5691331" cy="55541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212588" y="3972858"/>
            <a:ext cx="6828346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/>
              <a:t>M is Column-stochastic matrix and “positive”</a:t>
            </a:r>
            <a:endParaRPr lang="zh-TW" altLang="en-US" sz="2800" dirty="0"/>
          </a:p>
        </p:txBody>
      </p:sp>
      <p:sp>
        <p:nvSpPr>
          <p:cNvPr id="6" name="矩形 5"/>
          <p:cNvSpPr/>
          <p:nvPr/>
        </p:nvSpPr>
        <p:spPr>
          <a:xfrm>
            <a:off x="1027573" y="4783506"/>
            <a:ext cx="1233715" cy="48517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/>
              <a:t>Proof</a:t>
            </a:r>
            <a:endParaRPr lang="zh-TW" alt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矩形 6"/>
              <p:cNvSpPr/>
              <p:nvPr/>
            </p:nvSpPr>
            <p:spPr>
              <a:xfrm>
                <a:off x="1212588" y="5404675"/>
                <a:ext cx="6954419" cy="103128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800" dirty="0" smtClean="0"/>
                  <a:t>Hint: For M, the eigenvectors for </a:t>
                </a:r>
                <a:r>
                  <a:rPr lang="en-US" altLang="zh-TW" sz="2800" dirty="0"/>
                  <a:t>eigenvalue </a:t>
                </a:r>
                <a14:m>
                  <m:oMath xmlns:m="http://schemas.openxmlformats.org/officeDocument/2006/math"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zh-TW" sz="2800" dirty="0" smtClean="0"/>
                  <a:t> are all “positive” or “negative” </a:t>
                </a:r>
                <a:endParaRPr lang="zh-TW" altLang="en-US" sz="2800" dirty="0"/>
              </a:p>
            </p:txBody>
          </p:sp>
        </mc:Choice>
        <mc:Fallback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588" y="5404675"/>
                <a:ext cx="6954419" cy="1031280"/>
              </a:xfrm>
              <a:prstGeom prst="rect">
                <a:avLst/>
              </a:prstGeom>
              <a:blipFill rotWithShape="0">
                <a:blip r:embed="rId4"/>
                <a:stretch>
                  <a:fillRect t="-1170" b="-122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向右箭號 7"/>
          <p:cNvSpPr/>
          <p:nvPr/>
        </p:nvSpPr>
        <p:spPr>
          <a:xfrm>
            <a:off x="6039626" y="4883927"/>
            <a:ext cx="827315" cy="30784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6914999" y="4807020"/>
            <a:ext cx="1442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Dim = 1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5146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Power method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字方塊 15"/>
              <p:cNvSpPr txBox="1"/>
              <p:nvPr/>
            </p:nvSpPr>
            <p:spPr>
              <a:xfrm>
                <a:off x="879021" y="1977699"/>
                <a:ext cx="69033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 smtClean="0"/>
                  <a:t>Find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TW" sz="2800" dirty="0" smtClean="0"/>
                  <a:t>,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𝑀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TW" sz="28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zh-TW" altLang="en-US" sz="2800" dirty="0"/>
              </a:p>
            </p:txBody>
          </p:sp>
        </mc:Choice>
        <mc:Fallback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021" y="1977699"/>
                <a:ext cx="6903357" cy="523220"/>
              </a:xfrm>
              <a:prstGeom prst="rect">
                <a:avLst/>
              </a:prstGeom>
              <a:blipFill rotWithShape="0">
                <a:blip r:embed="rId2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字方塊 16"/>
              <p:cNvSpPr txBox="1"/>
              <p:nvPr/>
            </p:nvSpPr>
            <p:spPr>
              <a:xfrm>
                <a:off x="1357992" y="2858428"/>
                <a:ext cx="47171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 smtClean="0"/>
                  <a:t>Start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zh-TW" altLang="en-US" sz="2800" dirty="0"/>
              </a:p>
            </p:txBody>
          </p:sp>
        </mc:Choice>
        <mc:Fallback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992" y="2858428"/>
                <a:ext cx="4717143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2713" t="-11628" b="-325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字方塊 17"/>
              <p:cNvSpPr txBox="1"/>
              <p:nvPr/>
            </p:nvSpPr>
            <p:spPr>
              <a:xfrm>
                <a:off x="879021" y="3534272"/>
                <a:ext cx="47171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021" y="3534272"/>
                <a:ext cx="4717143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字方塊 18"/>
              <p:cNvSpPr txBox="1"/>
              <p:nvPr/>
            </p:nvSpPr>
            <p:spPr>
              <a:xfrm>
                <a:off x="879021" y="4210116"/>
                <a:ext cx="47171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021" y="4210116"/>
                <a:ext cx="4717143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字方塊 19"/>
              <p:cNvSpPr txBox="1"/>
              <p:nvPr/>
            </p:nvSpPr>
            <p:spPr>
              <a:xfrm>
                <a:off x="1089476" y="5526447"/>
                <a:ext cx="47171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476" y="5526447"/>
                <a:ext cx="4717143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字方塊 20"/>
          <p:cNvSpPr txBox="1"/>
          <p:nvPr/>
        </p:nvSpPr>
        <p:spPr>
          <a:xfrm rot="5400000">
            <a:off x="2682066" y="5022075"/>
            <a:ext cx="1008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/>
              <a:t>……</a:t>
            </a:r>
            <a:endParaRPr lang="zh-TW" alt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字方塊 21"/>
              <p:cNvSpPr txBox="1"/>
              <p:nvPr/>
            </p:nvSpPr>
            <p:spPr>
              <a:xfrm>
                <a:off x="5303157" y="4120992"/>
                <a:ext cx="16546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 smtClean="0"/>
                  <a:t>If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endParaRPr lang="zh-TW" altLang="en-US" sz="2800" dirty="0"/>
              </a:p>
            </p:txBody>
          </p:sp>
        </mc:Choice>
        <mc:Fallback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157" y="4120992"/>
                <a:ext cx="1654629" cy="523220"/>
              </a:xfrm>
              <a:prstGeom prst="rect">
                <a:avLst/>
              </a:prstGeom>
              <a:blipFill rotWithShape="0">
                <a:blip r:embed="rId7"/>
                <a:stretch>
                  <a:fillRect l="-7749" t="-10465" b="-325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字方塊 22"/>
              <p:cNvSpPr txBox="1"/>
              <p:nvPr/>
            </p:nvSpPr>
            <p:spPr>
              <a:xfrm>
                <a:off x="5535386" y="4868126"/>
                <a:ext cx="25835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TW" altLang="en-US" sz="2800" dirty="0"/>
              </a:p>
            </p:txBody>
          </p:sp>
        </mc:Choice>
        <mc:Fallback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386" y="4868126"/>
                <a:ext cx="2583546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字方塊 23"/>
          <p:cNvSpPr txBox="1"/>
          <p:nvPr/>
        </p:nvSpPr>
        <p:spPr>
          <a:xfrm>
            <a:off x="5596164" y="1409917"/>
            <a:ext cx="2951843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/>
              <a:t>M is very large</a:t>
            </a:r>
            <a:endParaRPr lang="zh-TW" altLang="en-US" sz="2800" dirty="0"/>
          </a:p>
        </p:txBody>
      </p:sp>
      <p:sp>
        <p:nvSpPr>
          <p:cNvPr id="25" name="矩形 24"/>
          <p:cNvSpPr/>
          <p:nvPr/>
        </p:nvSpPr>
        <p:spPr>
          <a:xfrm>
            <a:off x="7435424" y="6049667"/>
            <a:ext cx="864211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2400" dirty="0"/>
              <a:t>Proof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4636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Power </a:t>
            </a:r>
            <a:r>
              <a:rPr lang="en-US" altLang="zh-TW" dirty="0" smtClean="0"/>
              <a:t>method - Example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橢圓 3"/>
          <p:cNvSpPr/>
          <p:nvPr/>
        </p:nvSpPr>
        <p:spPr>
          <a:xfrm>
            <a:off x="1325405" y="2519824"/>
            <a:ext cx="899886" cy="89988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1</a:t>
            </a:r>
            <a:endParaRPr lang="zh-TW" altLang="en-US" sz="2400" dirty="0"/>
          </a:p>
        </p:txBody>
      </p:sp>
      <p:sp>
        <p:nvSpPr>
          <p:cNvPr id="5" name="橢圓 4"/>
          <p:cNvSpPr/>
          <p:nvPr/>
        </p:nvSpPr>
        <p:spPr>
          <a:xfrm>
            <a:off x="1325405" y="4750271"/>
            <a:ext cx="899886" cy="89988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2</a:t>
            </a:r>
            <a:endParaRPr lang="zh-TW" altLang="en-US" sz="2400" dirty="0"/>
          </a:p>
        </p:txBody>
      </p:sp>
      <p:sp>
        <p:nvSpPr>
          <p:cNvPr id="6" name="橢圓 5"/>
          <p:cNvSpPr/>
          <p:nvPr/>
        </p:nvSpPr>
        <p:spPr>
          <a:xfrm>
            <a:off x="3520690" y="2465060"/>
            <a:ext cx="899886" cy="89988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3</a:t>
            </a:r>
            <a:endParaRPr lang="zh-TW" altLang="en-US" sz="2400" dirty="0"/>
          </a:p>
        </p:txBody>
      </p:sp>
      <p:sp>
        <p:nvSpPr>
          <p:cNvPr id="7" name="橢圓 6"/>
          <p:cNvSpPr/>
          <p:nvPr/>
        </p:nvSpPr>
        <p:spPr>
          <a:xfrm>
            <a:off x="3520690" y="4750271"/>
            <a:ext cx="899886" cy="89988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4</a:t>
            </a:r>
            <a:endParaRPr lang="zh-TW" altLang="en-US" sz="2400" dirty="0"/>
          </a:p>
        </p:txBody>
      </p:sp>
      <p:cxnSp>
        <p:nvCxnSpPr>
          <p:cNvPr id="8" name="直線單箭頭接點 7"/>
          <p:cNvCxnSpPr/>
          <p:nvPr/>
        </p:nvCxnSpPr>
        <p:spPr>
          <a:xfrm>
            <a:off x="2288789" y="2805476"/>
            <a:ext cx="12282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flipH="1">
            <a:off x="2288789" y="2980890"/>
            <a:ext cx="11611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rot="16200000" flipH="1">
            <a:off x="1143981" y="4102572"/>
            <a:ext cx="12953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rot="10800000" flipH="1">
            <a:off x="2225290" y="5177328"/>
            <a:ext cx="12953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>
            <a:stCxn id="5" idx="7"/>
            <a:endCxn id="6" idx="3"/>
          </p:cNvCxnSpPr>
          <p:nvPr/>
        </p:nvCxnSpPr>
        <p:spPr>
          <a:xfrm flipV="1">
            <a:off x="2093506" y="3233161"/>
            <a:ext cx="1558969" cy="16488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rot="5400000" flipH="1">
            <a:off x="3322933" y="4048822"/>
            <a:ext cx="12953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flipH="1" flipV="1">
            <a:off x="2080478" y="3313125"/>
            <a:ext cx="1641847" cy="14889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>
            <a:off x="1945358" y="3453748"/>
            <a:ext cx="1625515" cy="14809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925" y="3216673"/>
            <a:ext cx="3394075" cy="177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4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Actually ……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/>
              <a:t>The </a:t>
            </a:r>
            <a:r>
              <a:rPr lang="en-US" altLang="zh-TW" b="1" dirty="0"/>
              <a:t>Last Toolbar </a:t>
            </a:r>
            <a:r>
              <a:rPr lang="en-US" altLang="zh-TW" b="1" dirty="0" err="1"/>
              <a:t>Pagerank</a:t>
            </a:r>
            <a:r>
              <a:rPr lang="en-US" altLang="zh-TW" b="1" dirty="0"/>
              <a:t> Update was </a:t>
            </a:r>
            <a:r>
              <a:rPr lang="en-US" altLang="zh-TW" b="1" dirty="0" smtClean="0"/>
              <a:t>December </a:t>
            </a:r>
            <a:r>
              <a:rPr lang="en-US" altLang="zh-TW" b="1" dirty="0"/>
              <a:t>2013 </a:t>
            </a:r>
            <a:endParaRPr lang="en-US" altLang="zh-TW" dirty="0" smtClean="0"/>
          </a:p>
          <a:p>
            <a:r>
              <a:rPr lang="en-US" altLang="zh-TW" dirty="0" smtClean="0"/>
              <a:t>Google </a:t>
            </a:r>
            <a:r>
              <a:rPr lang="en-US" altLang="zh-TW" dirty="0"/>
              <a:t>declared thereafter: “P</a:t>
            </a:r>
            <a:r>
              <a:rPr lang="en-US" altLang="zh-TW" i="1" dirty="0"/>
              <a:t>ageRank is something that we haven’t updated for over a year now, and we’re probably not going to be updating it again </a:t>
            </a:r>
            <a:r>
              <a:rPr lang="en-US" altLang="zh-TW" i="1" dirty="0" smtClean="0"/>
              <a:t>going </a:t>
            </a:r>
            <a:r>
              <a:rPr lang="en-US" altLang="zh-TW" i="1" dirty="0"/>
              <a:t>forward, at least the Toolbar version.</a:t>
            </a:r>
            <a:r>
              <a:rPr lang="en-US" altLang="zh-TW" dirty="0"/>
              <a:t>“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804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056" y="103172"/>
            <a:ext cx="5849258" cy="653496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Search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653594" y="5991802"/>
            <a:ext cx="340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http://incomebully.com/does-pr-pagerank-still-matter/</a:t>
            </a:r>
          </a:p>
        </p:txBody>
      </p:sp>
      <p:pic>
        <p:nvPicPr>
          <p:cNvPr id="2050" name="Picture 2" descr="http://incomebully.com/wp-content/uploads/2015/02/pageran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619931"/>
            <a:ext cx="3350078" cy="2312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06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oogle Pagerank Updates Expla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26" y="317032"/>
            <a:ext cx="7859345" cy="592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836057" y="6242980"/>
            <a:ext cx="5653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http://www.hobo-web.co.uk/google-pr-update/</a:t>
            </a:r>
          </a:p>
        </p:txBody>
      </p:sp>
    </p:spTree>
    <p:extLst>
      <p:ext uri="{BB962C8B-B14F-4D97-AF65-F5344CB8AC3E}">
        <p14:creationId xmlns:p14="http://schemas.microsoft.com/office/powerpoint/2010/main" val="283241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PageRank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Information of 2008 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219200" y="5942567"/>
            <a:ext cx="695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Source: http</a:t>
            </a:r>
            <a:r>
              <a:rPr lang="en-US" altLang="zh-TW" dirty="0"/>
              <a:t>://terrylogin.blogspot.com/2008/09/pagerank.html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448627" y="106800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Georgia" panose="02040502050405020303" pitchFamily="18" charset="0"/>
              </a:rPr>
              <a:t>Rank</a:t>
            </a:r>
            <a:r>
              <a:rPr lang="zh-TW" alt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：</a:t>
            </a:r>
            <a:r>
              <a:rPr lang="en-US" altLang="zh-TW" b="1" dirty="0">
                <a:solidFill>
                  <a:srgbClr val="FF0000"/>
                </a:solidFill>
                <a:latin typeface="Georgia" panose="02040502050405020303" pitchFamily="18" charset="0"/>
              </a:rPr>
              <a:t>8</a:t>
            </a:r>
            <a:br>
              <a:rPr lang="en-US" altLang="zh-TW" b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en-US" altLang="zh-TW" dirty="0">
                <a:solidFill>
                  <a:srgbClr val="333333"/>
                </a:solidFill>
                <a:latin typeface="Georgia" panose="02040502050405020303" pitchFamily="18" charset="0"/>
              </a:rPr>
              <a:t>Google</a:t>
            </a:r>
            <a:r>
              <a:rPr lang="zh-TW" altLang="en-US" dirty="0">
                <a:solidFill>
                  <a:srgbClr val="333333"/>
                </a:solidFill>
                <a:latin typeface="Georgia" panose="02040502050405020303" pitchFamily="18" charset="0"/>
              </a:rPr>
              <a:t>台灣首頁：</a:t>
            </a:r>
            <a:r>
              <a:rPr lang="en-US" altLang="zh-TW" dirty="0">
                <a:solidFill>
                  <a:srgbClr val="000099"/>
                </a:solidFill>
                <a:latin typeface="Georgia" panose="02040502050405020303" pitchFamily="18" charset="0"/>
                <a:hlinkClick r:id="rId2"/>
              </a:rPr>
              <a:t>www.google.com.tw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err="1">
                <a:solidFill>
                  <a:srgbClr val="333333"/>
                </a:solidFill>
                <a:latin typeface="Georgia" panose="02040502050405020303" pitchFamily="18" charset="0"/>
              </a:rPr>
              <a:t>Youtube</a:t>
            </a:r>
            <a:r>
              <a:rPr lang="zh-TW" altLang="en-US" dirty="0">
                <a:solidFill>
                  <a:srgbClr val="333333"/>
                </a:solidFill>
                <a:latin typeface="Georgia" panose="02040502050405020303" pitchFamily="18" charset="0"/>
              </a:rPr>
              <a:t>台灣首頁：</a:t>
            </a:r>
            <a:r>
              <a:rPr lang="en-US" altLang="zh-TW" dirty="0">
                <a:solidFill>
                  <a:srgbClr val="000099"/>
                </a:solidFill>
                <a:latin typeface="Georgia" panose="02040502050405020303" pitchFamily="18" charset="0"/>
                <a:hlinkClick r:id="rId3"/>
              </a:rPr>
              <a:t>http://tw.youtube.com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>
                <a:solidFill>
                  <a:srgbClr val="333333"/>
                </a:solidFill>
                <a:latin typeface="Georgia" panose="02040502050405020303" pitchFamily="18" charset="0"/>
              </a:rPr>
              <a:t>台灣大學網站首頁：</a:t>
            </a:r>
            <a:r>
              <a:rPr lang="en-US" altLang="zh-TW" dirty="0" smtClean="0">
                <a:solidFill>
                  <a:srgbClr val="000099"/>
                </a:solidFill>
                <a:latin typeface="Georgia" panose="02040502050405020303" pitchFamily="18" charset="0"/>
                <a:hlinkClick r:id="rId4"/>
              </a:rPr>
              <a:t>www.ntu.edu.tw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628650" y="254462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Georgia" panose="02040502050405020303" pitchFamily="18" charset="0"/>
              </a:rPr>
              <a:t>Rank</a:t>
            </a:r>
            <a:r>
              <a:rPr lang="zh-TW" alt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：</a:t>
            </a:r>
            <a:r>
              <a:rPr lang="en-US" altLang="zh-TW" b="1" dirty="0">
                <a:solidFill>
                  <a:srgbClr val="FF0000"/>
                </a:solidFill>
                <a:latin typeface="Georgia" panose="02040502050405020303" pitchFamily="18" charset="0"/>
              </a:rPr>
              <a:t>7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痞客邦首頁：</a:t>
            </a:r>
            <a:r>
              <a:rPr lang="en-US" altLang="zh-TW" u="sng" dirty="0">
                <a:hlinkClick r:id="rId5"/>
              </a:rPr>
              <a:t>www.pixnet.net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104</a:t>
            </a:r>
            <a:r>
              <a:rPr lang="zh-TW" altLang="en-US" dirty="0"/>
              <a:t>人力銀行：</a:t>
            </a:r>
            <a:r>
              <a:rPr lang="en-US" altLang="zh-TW" dirty="0" smtClean="0">
                <a:hlinkClick r:id="rId6"/>
              </a:rPr>
              <a:t>www.104.com.tw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333333"/>
                </a:solidFill>
                <a:latin typeface="Georgia" panose="02040502050405020303" pitchFamily="18" charset="0"/>
              </a:rPr>
              <a:t>無名</a:t>
            </a:r>
            <a:r>
              <a:rPr lang="zh-TW" altLang="en-US" dirty="0">
                <a:solidFill>
                  <a:srgbClr val="333333"/>
                </a:solidFill>
                <a:latin typeface="Georgia" panose="02040502050405020303" pitchFamily="18" charset="0"/>
              </a:rPr>
              <a:t>小站首頁：</a:t>
            </a:r>
            <a:r>
              <a:rPr lang="en-US" altLang="zh-TW" dirty="0">
                <a:solidFill>
                  <a:srgbClr val="000099"/>
                </a:solidFill>
                <a:latin typeface="Georgia" panose="02040502050405020303" pitchFamily="18" charset="0"/>
                <a:hlinkClick r:id="rId7"/>
              </a:rPr>
              <a:t>www.wretch.cc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4448627" y="255118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Georgia" panose="02040502050405020303" pitchFamily="18" charset="0"/>
              </a:rPr>
              <a:t>Rank</a:t>
            </a:r>
            <a:r>
              <a:rPr lang="zh-TW" alt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：</a:t>
            </a:r>
            <a:r>
              <a:rPr lang="en-US" altLang="zh-TW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6</a:t>
            </a:r>
            <a:r>
              <a:rPr lang="en-US" altLang="zh-TW" b="1" dirty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en-US" altLang="zh-TW" b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zh-TW" altLang="en-US" dirty="0"/>
              <a:t>博客來網站：</a:t>
            </a:r>
            <a:r>
              <a:rPr lang="en-US" altLang="zh-TW" dirty="0">
                <a:hlinkClick r:id="rId8"/>
              </a:rPr>
              <a:t>www.books.com.tw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聯合新聞網</a:t>
            </a:r>
            <a:r>
              <a:rPr lang="zh-TW" altLang="en-US" dirty="0"/>
              <a:t>首頁：</a:t>
            </a:r>
            <a:r>
              <a:rPr lang="en-US" altLang="zh-TW" dirty="0">
                <a:hlinkClick r:id="rId9"/>
              </a:rPr>
              <a:t>http://udn.com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天下雜誌網站首頁：</a:t>
            </a:r>
            <a:r>
              <a:rPr lang="en-US" altLang="zh-TW" dirty="0">
                <a:hlinkClick r:id="rId10"/>
              </a:rPr>
              <a:t>www.cw.com.tw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628650" y="4080184"/>
            <a:ext cx="3672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Georgia" panose="02040502050405020303" pitchFamily="18" charset="0"/>
              </a:rPr>
              <a:t>Rank</a:t>
            </a:r>
            <a:r>
              <a:rPr lang="zh-TW" alt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：</a:t>
            </a:r>
            <a:r>
              <a:rPr lang="en-US" altLang="zh-TW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5</a:t>
            </a:r>
            <a:endParaRPr lang="en-US" altLang="zh-TW" dirty="0" smtClean="0"/>
          </a:p>
          <a:p>
            <a:r>
              <a:rPr lang="zh-TW" altLang="en-US" dirty="0" smtClean="0"/>
              <a:t>推</a:t>
            </a:r>
            <a:r>
              <a:rPr lang="zh-TW" altLang="en-US" dirty="0"/>
              <a:t>推王網站：</a:t>
            </a:r>
            <a:r>
              <a:rPr lang="en-US" altLang="zh-TW" dirty="0">
                <a:hlinkClick r:id="rId11"/>
              </a:rPr>
              <a:t>http://funp.com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愛情公寓網站：</a:t>
            </a:r>
            <a:r>
              <a:rPr lang="en-US" altLang="zh-TW" dirty="0">
                <a:hlinkClick r:id="rId12"/>
              </a:rPr>
              <a:t>www.i-part.com.tw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err="1"/>
              <a:t>KKman</a:t>
            </a:r>
            <a:r>
              <a:rPr lang="zh-TW" altLang="en-US" dirty="0"/>
              <a:t>網站首頁：</a:t>
            </a:r>
            <a:r>
              <a:rPr lang="en-US" altLang="zh-TW" dirty="0">
                <a:hlinkClick r:id="rId13"/>
              </a:rPr>
              <a:t>www.kkman.com.tw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4448627" y="413001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Georgia" panose="02040502050405020303" pitchFamily="18" charset="0"/>
              </a:rPr>
              <a:t>Rank</a:t>
            </a:r>
            <a:r>
              <a:rPr lang="zh-TW" alt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：</a:t>
            </a:r>
            <a:r>
              <a:rPr lang="en-US" altLang="zh-TW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4</a:t>
            </a:r>
            <a:r>
              <a:rPr lang="en-US" altLang="zh-TW" b="1" dirty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en-US" altLang="zh-TW" b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zh-TW" altLang="en-US" dirty="0"/>
              <a:t>工頭堅部落格：</a:t>
            </a:r>
            <a:r>
              <a:rPr lang="en-US" altLang="zh-TW" dirty="0">
                <a:hlinkClick r:id="rId14"/>
              </a:rPr>
              <a:t>http://worker.bluecircus.net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白木怡言部落格：</a:t>
            </a:r>
            <a:r>
              <a:rPr lang="en-US" altLang="zh-TW" dirty="0">
                <a:hlinkClick r:id="rId15"/>
              </a:rPr>
              <a:t>www.yubou.tw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RO</a:t>
            </a:r>
            <a:r>
              <a:rPr lang="zh-TW" altLang="en-US" dirty="0"/>
              <a:t>仙境傳說網站：</a:t>
            </a:r>
            <a:r>
              <a:rPr lang="en-US" altLang="zh-TW" dirty="0">
                <a:hlinkClick r:id="rId16"/>
              </a:rPr>
              <a:t>http://ro.gameflier.com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0091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PageRank</a:t>
            </a:r>
            <a:endParaRPr lang="zh-TW" altLang="en-US" dirty="0"/>
          </a:p>
        </p:txBody>
      </p:sp>
      <p:pic>
        <p:nvPicPr>
          <p:cNvPr id="4" name="Why isn't my site's PageRank chang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81566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PageRank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i="1" dirty="0"/>
              <a:t>Webpages with a higher PageRank are more likely to appear at the top of Google search results.</a:t>
            </a:r>
            <a:endParaRPr lang="en-US" altLang="zh-TW" i="1" dirty="0" smtClean="0"/>
          </a:p>
          <a:p>
            <a:r>
              <a:rPr lang="en-US" altLang="zh-TW" i="1" dirty="0" smtClean="0"/>
              <a:t>PageRank </a:t>
            </a:r>
            <a:r>
              <a:rPr lang="en-US" altLang="zh-TW" i="1" dirty="0"/>
              <a:t>relies on the uniquely democratic nature of the web by using its vast link structure as an indicator of an individual page’s value. </a:t>
            </a:r>
            <a:endParaRPr lang="en-US" altLang="zh-TW" i="1" dirty="0" smtClean="0"/>
          </a:p>
          <a:p>
            <a:r>
              <a:rPr lang="en-US" altLang="zh-TW" b="1" i="1" dirty="0" smtClean="0"/>
              <a:t>Google </a:t>
            </a:r>
            <a:r>
              <a:rPr lang="en-US" altLang="zh-TW" b="1" i="1" dirty="0"/>
              <a:t>interprets a link from page A to page B as a vote, by page A, for page B</a:t>
            </a:r>
            <a:r>
              <a:rPr lang="en-US" altLang="zh-TW" i="1" dirty="0" smtClean="0"/>
              <a:t>.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785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Importance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s://upload.wikimedia.org/wikipedia/commons/6/69/PageRank-hi-r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825625"/>
            <a:ext cx="6629400" cy="4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274457" y="3220315"/>
            <a:ext cx="2104572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/>
              <a:t>很多網頁連</a:t>
            </a:r>
            <a:r>
              <a:rPr lang="zh-TW" altLang="en-US" sz="2400" dirty="0"/>
              <a:t>到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451428" y="1594792"/>
            <a:ext cx="2104572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/>
              <a:t>很多網頁連</a:t>
            </a:r>
            <a:r>
              <a:rPr lang="zh-TW" altLang="en-US" sz="2400" dirty="0"/>
              <a:t>到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4378778" y="1460596"/>
            <a:ext cx="2416629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/>
              <a:t>被重要網頁連</a:t>
            </a:r>
            <a:r>
              <a:rPr lang="zh-TW" altLang="en-US" sz="2400" dirty="0"/>
              <a:t>到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61950" y="4330700"/>
            <a:ext cx="146685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/>
              <a:t>hyperlink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1928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PageRank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5475"/>
            <a:ext cx="9264463" cy="4281488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>
            <a:off x="628650" y="5003800"/>
            <a:ext cx="8058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628650" y="5241925"/>
            <a:ext cx="3409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84" y="1720441"/>
            <a:ext cx="8863693" cy="4631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665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Importance</a:t>
            </a:r>
            <a:r>
              <a:rPr lang="zh-TW" altLang="en-US" dirty="0" smtClean="0"/>
              <a:t> </a:t>
            </a:r>
            <a:r>
              <a:rPr lang="en-US" altLang="zh-TW" dirty="0" smtClean="0"/>
              <a:t>- Formulas</a:t>
            </a:r>
            <a:endParaRPr lang="zh-TW" altLang="en-US" dirty="0"/>
          </a:p>
        </p:txBody>
      </p:sp>
      <p:sp>
        <p:nvSpPr>
          <p:cNvPr id="5" name="橢圓 4"/>
          <p:cNvSpPr/>
          <p:nvPr/>
        </p:nvSpPr>
        <p:spPr>
          <a:xfrm>
            <a:off x="977062" y="2432737"/>
            <a:ext cx="899886" cy="89988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1</a:t>
            </a:r>
            <a:endParaRPr lang="zh-TW" altLang="en-US" sz="2400" dirty="0"/>
          </a:p>
        </p:txBody>
      </p:sp>
      <p:sp>
        <p:nvSpPr>
          <p:cNvPr id="6" name="橢圓 5"/>
          <p:cNvSpPr/>
          <p:nvPr/>
        </p:nvSpPr>
        <p:spPr>
          <a:xfrm>
            <a:off x="977062" y="4663184"/>
            <a:ext cx="899886" cy="89988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2</a:t>
            </a:r>
            <a:endParaRPr lang="zh-TW" altLang="en-US" sz="2400" dirty="0"/>
          </a:p>
        </p:txBody>
      </p:sp>
      <p:sp>
        <p:nvSpPr>
          <p:cNvPr id="7" name="橢圓 6"/>
          <p:cNvSpPr/>
          <p:nvPr/>
        </p:nvSpPr>
        <p:spPr>
          <a:xfrm>
            <a:off x="3172347" y="2377973"/>
            <a:ext cx="899886" cy="89988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3</a:t>
            </a:r>
            <a:endParaRPr lang="zh-TW" altLang="en-US" sz="2400" dirty="0"/>
          </a:p>
        </p:txBody>
      </p:sp>
      <p:sp>
        <p:nvSpPr>
          <p:cNvPr id="8" name="橢圓 7"/>
          <p:cNvSpPr/>
          <p:nvPr/>
        </p:nvSpPr>
        <p:spPr>
          <a:xfrm>
            <a:off x="3172347" y="4663184"/>
            <a:ext cx="899886" cy="89988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4</a:t>
            </a:r>
            <a:endParaRPr lang="zh-TW" altLang="en-US" sz="2400" dirty="0"/>
          </a:p>
        </p:txBody>
      </p:sp>
      <p:cxnSp>
        <p:nvCxnSpPr>
          <p:cNvPr id="10" name="直線單箭頭接點 9"/>
          <p:cNvCxnSpPr/>
          <p:nvPr/>
        </p:nvCxnSpPr>
        <p:spPr>
          <a:xfrm>
            <a:off x="1940446" y="2718389"/>
            <a:ext cx="12282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flipH="1">
            <a:off x="1940446" y="2893803"/>
            <a:ext cx="11611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rot="16200000" flipH="1">
            <a:off x="795638" y="4015485"/>
            <a:ext cx="12953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rot="10800000" flipH="1">
            <a:off x="1876947" y="5090241"/>
            <a:ext cx="12953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>
            <a:stCxn id="6" idx="7"/>
            <a:endCxn id="7" idx="3"/>
          </p:cNvCxnSpPr>
          <p:nvPr/>
        </p:nvCxnSpPr>
        <p:spPr>
          <a:xfrm flipV="1">
            <a:off x="1745163" y="3146074"/>
            <a:ext cx="1558969" cy="16488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rot="5400000" flipH="1">
            <a:off x="2974590" y="3961735"/>
            <a:ext cx="12953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flipH="1" flipV="1">
            <a:off x="1732135" y="3226038"/>
            <a:ext cx="1641847" cy="14889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>
            <a:off x="1597015" y="3366661"/>
            <a:ext cx="1625515" cy="14809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字方塊 28"/>
              <p:cNvSpPr txBox="1"/>
              <p:nvPr/>
            </p:nvSpPr>
            <p:spPr>
              <a:xfrm>
                <a:off x="908078" y="1879376"/>
                <a:ext cx="10705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078" y="1879376"/>
                <a:ext cx="1070517" cy="461665"/>
              </a:xfrm>
              <a:prstGeom prst="rect">
                <a:avLst/>
              </a:prstGeom>
              <a:blipFill rotWithShape="0">
                <a:blip r:embed="rId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文字方塊 29"/>
              <p:cNvSpPr txBox="1"/>
              <p:nvPr/>
            </p:nvSpPr>
            <p:spPr>
              <a:xfrm>
                <a:off x="908078" y="5644639"/>
                <a:ext cx="10705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078" y="5644639"/>
                <a:ext cx="1070517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文字方塊 30"/>
              <p:cNvSpPr txBox="1"/>
              <p:nvPr/>
            </p:nvSpPr>
            <p:spPr>
              <a:xfrm>
                <a:off x="3101588" y="1916308"/>
                <a:ext cx="10705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1588" y="1916308"/>
                <a:ext cx="1070517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文字方塊 31"/>
              <p:cNvSpPr txBox="1"/>
              <p:nvPr/>
            </p:nvSpPr>
            <p:spPr>
              <a:xfrm>
                <a:off x="3168718" y="5651510"/>
                <a:ext cx="10705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718" y="5651510"/>
                <a:ext cx="1070517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文字方塊 32"/>
              <p:cNvSpPr txBox="1"/>
              <p:nvPr/>
            </p:nvSpPr>
            <p:spPr>
              <a:xfrm>
                <a:off x="5084858" y="2166557"/>
                <a:ext cx="1958548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33" name="文字方塊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858" y="2166557"/>
                <a:ext cx="1958548" cy="69147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文字方塊 34"/>
              <p:cNvSpPr txBox="1"/>
              <p:nvPr/>
            </p:nvSpPr>
            <p:spPr>
              <a:xfrm>
                <a:off x="5084858" y="3005570"/>
                <a:ext cx="128939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858" y="3005570"/>
                <a:ext cx="1289392" cy="69384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文字方塊 35"/>
              <p:cNvSpPr txBox="1"/>
              <p:nvPr/>
            </p:nvSpPr>
            <p:spPr>
              <a:xfrm>
                <a:off x="5084858" y="4029478"/>
                <a:ext cx="305590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858" y="4029478"/>
                <a:ext cx="3055901" cy="69384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文字方塊 36"/>
              <p:cNvSpPr txBox="1"/>
              <p:nvPr/>
            </p:nvSpPr>
            <p:spPr>
              <a:xfrm>
                <a:off x="5084858" y="5053386"/>
                <a:ext cx="217976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37" name="文字方塊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858" y="5053386"/>
                <a:ext cx="2179764" cy="69384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文字方塊 37"/>
          <p:cNvSpPr txBox="1"/>
          <p:nvPr/>
        </p:nvSpPr>
        <p:spPr>
          <a:xfrm>
            <a:off x="2743426" y="6180294"/>
            <a:ext cx="386938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/>
              <a:t>Consider a random surfer</a:t>
            </a:r>
            <a:endParaRPr lang="zh-TW" altLang="en-US" sz="2400" dirty="0"/>
          </a:p>
        </p:txBody>
      </p:sp>
      <p:pic>
        <p:nvPicPr>
          <p:cNvPr id="39" name="Picture 2" descr="http://tw.downloadicons.net/sites/default/files/en-ligne-2640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62" y="4508999"/>
            <a:ext cx="571940" cy="57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群組 45"/>
          <p:cNvGrpSpPr/>
          <p:nvPr/>
        </p:nvGrpSpPr>
        <p:grpSpPr>
          <a:xfrm>
            <a:off x="1940446" y="5224237"/>
            <a:ext cx="1161142" cy="461665"/>
            <a:chOff x="1940446" y="5224237"/>
            <a:chExt cx="1161142" cy="461665"/>
          </a:xfrm>
        </p:grpSpPr>
        <p:cxnSp>
          <p:nvCxnSpPr>
            <p:cNvPr id="41" name="直線單箭頭接點 40"/>
            <p:cNvCxnSpPr/>
            <p:nvPr/>
          </p:nvCxnSpPr>
          <p:spPr>
            <a:xfrm>
              <a:off x="1940446" y="5232400"/>
              <a:ext cx="1161142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字方塊 43"/>
            <p:cNvSpPr txBox="1"/>
            <p:nvPr/>
          </p:nvSpPr>
          <p:spPr>
            <a:xfrm>
              <a:off x="2095816" y="5224237"/>
              <a:ext cx="7781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 smtClean="0">
                  <a:solidFill>
                    <a:srgbClr val="FF0000"/>
                  </a:solidFill>
                </a:rPr>
                <a:t>1/2</a:t>
              </a:r>
              <a:endParaRPr lang="zh-TW" alt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7" name="群組 46"/>
          <p:cNvGrpSpPr/>
          <p:nvPr/>
        </p:nvGrpSpPr>
        <p:grpSpPr>
          <a:xfrm>
            <a:off x="1873280" y="4022816"/>
            <a:ext cx="971774" cy="850893"/>
            <a:chOff x="1873280" y="4022816"/>
            <a:chExt cx="971774" cy="850893"/>
          </a:xfrm>
        </p:grpSpPr>
        <p:cxnSp>
          <p:nvCxnSpPr>
            <p:cNvPr id="42" name="直線單箭頭接點 41"/>
            <p:cNvCxnSpPr/>
            <p:nvPr/>
          </p:nvCxnSpPr>
          <p:spPr>
            <a:xfrm flipV="1">
              <a:off x="1873280" y="4022816"/>
              <a:ext cx="790054" cy="81213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字方塊 44"/>
            <p:cNvSpPr txBox="1"/>
            <p:nvPr/>
          </p:nvSpPr>
          <p:spPr>
            <a:xfrm>
              <a:off x="2066872" y="4412044"/>
              <a:ext cx="7781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 smtClean="0">
                  <a:solidFill>
                    <a:srgbClr val="FF0000"/>
                  </a:solidFill>
                </a:rPr>
                <a:t>1/2</a:t>
              </a:r>
              <a:endParaRPr lang="zh-TW" altLang="en-US" sz="2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251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864</TotalTime>
  <Words>564</Words>
  <Application>Microsoft Office PowerPoint</Application>
  <PresentationFormat>如螢幕大小 (4:3)</PresentationFormat>
  <Paragraphs>196</Paragraphs>
  <Slides>19</Slides>
  <Notes>9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6" baseType="lpstr">
      <vt:lpstr>新細明體</vt:lpstr>
      <vt:lpstr>Arial</vt:lpstr>
      <vt:lpstr>Calibri</vt:lpstr>
      <vt:lpstr>Calibri Light</vt:lpstr>
      <vt:lpstr>Cambria Math</vt:lpstr>
      <vt:lpstr>Georgia</vt:lpstr>
      <vt:lpstr>Office 佈景主題</vt:lpstr>
      <vt:lpstr>PageRank</vt:lpstr>
      <vt:lpstr>Search</vt:lpstr>
      <vt:lpstr>PowerPoint 簡報</vt:lpstr>
      <vt:lpstr>PageRank</vt:lpstr>
      <vt:lpstr>PageRank</vt:lpstr>
      <vt:lpstr>PageRank</vt:lpstr>
      <vt:lpstr>Importance</vt:lpstr>
      <vt:lpstr>PageRank</vt:lpstr>
      <vt:lpstr>Importance - Formulas</vt:lpstr>
      <vt:lpstr>Importance - Formulas</vt:lpstr>
      <vt:lpstr>Importance - Formulas</vt:lpstr>
      <vt:lpstr>Eigenvalue = 1</vt:lpstr>
      <vt:lpstr>Unique Ranking?</vt:lpstr>
      <vt:lpstr>Unique Ranking?</vt:lpstr>
      <vt:lpstr>Unique Ranking?</vt:lpstr>
      <vt:lpstr>Unique Ranking?</vt:lpstr>
      <vt:lpstr>Power method</vt:lpstr>
      <vt:lpstr>Power method - Example</vt:lpstr>
      <vt:lpstr>Actually ……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Lee Hung-yi</dc:creator>
  <cp:lastModifiedBy>Lee Hung-yi</cp:lastModifiedBy>
  <cp:revision>56</cp:revision>
  <dcterms:created xsi:type="dcterms:W3CDTF">2016-05-02T06:12:28Z</dcterms:created>
  <dcterms:modified xsi:type="dcterms:W3CDTF">2016-05-25T01:05:51Z</dcterms:modified>
</cp:coreProperties>
</file>